
<file path=[Content_Types].xml><?xml version="1.0" encoding="utf-8"?>
<Types xmlns="http://schemas.openxmlformats.org/package/2006/content-types">
  <Default Extension="png" ContentType="image/png"/>
  <Default Extension="m4a" ContentType="audio/unknown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3"/>
  </p:notesMasterIdLst>
  <p:handoutMasterIdLst>
    <p:handoutMasterId r:id="rId24"/>
  </p:handoutMasterIdLst>
  <p:sldIdLst>
    <p:sldId id="256" r:id="rId2"/>
    <p:sldId id="284" r:id="rId3"/>
    <p:sldId id="287" r:id="rId4"/>
    <p:sldId id="288" r:id="rId5"/>
    <p:sldId id="335" r:id="rId6"/>
    <p:sldId id="289" r:id="rId7"/>
    <p:sldId id="290" r:id="rId8"/>
    <p:sldId id="336" r:id="rId9"/>
    <p:sldId id="291" r:id="rId10"/>
    <p:sldId id="340" r:id="rId11"/>
    <p:sldId id="292" r:id="rId12"/>
    <p:sldId id="344" r:id="rId13"/>
    <p:sldId id="342" r:id="rId14"/>
    <p:sldId id="348" r:id="rId15"/>
    <p:sldId id="343" r:id="rId16"/>
    <p:sldId id="294" r:id="rId17"/>
    <p:sldId id="337" r:id="rId18"/>
    <p:sldId id="338" r:id="rId19"/>
    <p:sldId id="345" r:id="rId20"/>
    <p:sldId id="346" r:id="rId21"/>
    <p:sldId id="347" r:id="rId22"/>
  </p:sldIdLst>
  <p:sldSz cx="9144000" cy="6858000" type="screen4x3"/>
  <p:notesSz cx="68580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0C0C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36" autoAdjust="0"/>
    <p:restoredTop sz="97340" autoAdjust="0"/>
  </p:normalViewPr>
  <p:slideViewPr>
    <p:cSldViewPr snapToGrid="0">
      <p:cViewPr varScale="1">
        <p:scale>
          <a:sx n="68" d="100"/>
          <a:sy n="68" d="100"/>
        </p:scale>
        <p:origin x="-120" y="-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027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829675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027" y="8829675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C70CB3BD-4417-486C-A4F0-1A86722183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898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m4a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027" y="0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99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6421" y="4416426"/>
            <a:ext cx="5485158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29675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027" y="8829675"/>
            <a:ext cx="2972421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117930C1-2BED-4AD4-BE76-30824F3F9B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69396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defTabSz="931863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defTabSz="931863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defTabSz="931863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defTabSz="931863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fld id="{B771CCBF-74F8-4700-A8EE-05399D363248}" type="slidenum">
              <a:rPr lang="en-US" altLang="en-US" smtClean="0">
                <a:latin typeface="Arial" charset="0"/>
              </a:rPr>
              <a:pPr/>
              <a:t>1</a:t>
            </a:fld>
            <a:endParaRPr lang="en-US" altLang="en-US" smtClean="0">
              <a:latin typeface="Arial" charset="0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88391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defTabSz="931863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defTabSz="931863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defTabSz="931863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defTabSz="931863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fld id="{8BCAAA00-D2CF-4EA4-A496-C8AD475433EB}" type="slidenum">
              <a:rPr lang="en-US" altLang="en-US" smtClean="0">
                <a:latin typeface="Arial" charset="0"/>
              </a:rPr>
              <a:pPr/>
              <a:t>2</a:t>
            </a:fld>
            <a:endParaRPr lang="en-US" altLang="en-US" smtClean="0">
              <a:latin typeface="Arial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016507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en-US"/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</p:grpSp>
      <p:sp>
        <p:nvSpPr>
          <p:cNvPr id="5132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676400"/>
            <a:ext cx="7772400" cy="146208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33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B0473878-9871-4DE7-8C83-8217C2DD57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89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0F2FD8-B806-4372-BDBB-CACD878B3B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2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214313"/>
            <a:ext cx="1951038" cy="5918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214313"/>
            <a:ext cx="5700712" cy="5918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DB8706-1047-4531-AC05-E83B135D91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259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B3E64E-FE66-4229-8C53-5101BCD5AA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69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15DD4-828E-4368-9066-5ACCF737B0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562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1143000"/>
            <a:ext cx="3810000" cy="4989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1143000"/>
            <a:ext cx="3810000" cy="4989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795BBB-A69C-4BB6-93E5-68F4B6AA9D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12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B919EE-A788-4F7C-84FC-3E8810A211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647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99BE72-A0E5-4834-B4F5-7A72AA0E07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153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C0B392-D7E7-4003-AF74-0BE1A52E63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345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D2A0D3-70C9-4997-A861-A4DFB4C3CB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27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E72F47-E06D-480B-892A-5B6A8DA553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720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336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336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758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758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685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228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>
            <a:off x="442913" y="1019175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kumimoji="1" lang="en-US" sz="2400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214313"/>
            <a:ext cx="7793037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Classes and Objects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143000"/>
            <a:ext cx="7772400" cy="49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1620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7600" y="624363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05C1BF0D-F613-4171-AF07-FB643D232B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fld id="{194D6C77-5762-480B-A09C-9A2CB7E97370}" type="slidenum">
              <a:rPr lang="en-US" altLang="en-US" smtClean="0">
                <a:solidFill>
                  <a:schemeClr val="bg2"/>
                </a:solidFill>
              </a:rPr>
              <a:pPr/>
              <a:t>1</a:t>
            </a:fld>
            <a:endParaRPr lang="en-US" altLang="en-US" smtClean="0">
              <a:solidFill>
                <a:schemeClr val="bg2"/>
              </a:solidFill>
            </a:endParaRPr>
          </a:p>
        </p:txBody>
      </p:sp>
      <p:sp>
        <p:nvSpPr>
          <p:cNvPr id="3075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Data and Expressions</a:t>
            </a:r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Chapter 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86393" y="5822202"/>
            <a:ext cx="66302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In PowerPoint, click on the speaker </a:t>
            </a:r>
            <a:r>
              <a:rPr lang="en-US" dirty="0" smtClean="0">
                <a:solidFill>
                  <a:srgbClr val="0070C0"/>
                </a:solidFill>
              </a:rPr>
              <a:t>icon </a:t>
            </a:r>
            <a:r>
              <a:rPr lang="en-US" smtClean="0">
                <a:solidFill>
                  <a:srgbClr val="0070C0"/>
                </a:solidFill>
              </a:rPr>
              <a:t>then the “play</a:t>
            </a:r>
            <a:r>
              <a:rPr lang="en-US" dirty="0" smtClean="0">
                <a:solidFill>
                  <a:srgbClr val="0070C0"/>
                </a:solidFill>
              </a:rPr>
              <a:t>” button to hear </a:t>
            </a:r>
            <a:r>
              <a:rPr lang="en-US" smtClean="0">
                <a:solidFill>
                  <a:srgbClr val="0070C0"/>
                </a:solidFill>
              </a:rPr>
              <a:t>audio narration.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57836" y="4801452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</p:spPr>
        <p:txBody>
          <a:bodyPr lIns="92075" tIns="46038" rIns="92075" bIns="46038"/>
          <a:lstStyle/>
          <a:p>
            <a:r>
              <a:rPr lang="en-US" altLang="zh-CN" sz="3200" smtClean="0">
                <a:ea typeface="SimSun" pitchFamily="2" charset="-122"/>
              </a:rPr>
              <a:t>The + Operator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093479" y="1388327"/>
            <a:ext cx="7392599" cy="4989513"/>
          </a:xfrm>
          <a:noFill/>
        </p:spPr>
        <p:txBody>
          <a:bodyPr lIns="92075" tIns="46038" rIns="92075" bIns="46038"/>
          <a:lstStyle/>
          <a:p>
            <a:pPr>
              <a:spcBef>
                <a:spcPct val="60000"/>
              </a:spcBef>
            </a:pPr>
            <a:r>
              <a:rPr lang="en-US" altLang="zh-CN" sz="2800" dirty="0" smtClean="0">
                <a:ea typeface="SimSun" pitchFamily="2" charset="-122"/>
              </a:rPr>
              <a:t>The + operator is also used for arithmetic addition.</a:t>
            </a:r>
          </a:p>
          <a:p>
            <a:pPr>
              <a:spcBef>
                <a:spcPct val="60000"/>
              </a:spcBef>
            </a:pPr>
            <a:r>
              <a:rPr lang="en-US" altLang="zh-CN" sz="2800" dirty="0" smtClean="0">
                <a:ea typeface="SimSun" pitchFamily="2" charset="-122"/>
              </a:rPr>
              <a:t>The function that it performs depends on the type of the information on which it operates.</a:t>
            </a:r>
          </a:p>
          <a:p>
            <a:pPr lvl="1">
              <a:spcBef>
                <a:spcPct val="60000"/>
              </a:spcBef>
            </a:pPr>
            <a:r>
              <a:rPr lang="en-US" altLang="zh-CN" sz="2400" dirty="0" smtClean="0">
                <a:ea typeface="SimSun" pitchFamily="2" charset="-122"/>
              </a:rPr>
              <a:t>"Operator overloading"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16503" y="566009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575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8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</p:spPr>
        <p:txBody>
          <a:bodyPr lIns="92075" tIns="46038" rIns="92075" bIns="46038"/>
          <a:lstStyle/>
          <a:p>
            <a:r>
              <a:rPr lang="en-US" altLang="zh-CN" sz="3200" smtClean="0">
                <a:ea typeface="SimSun" pitchFamily="2" charset="-122"/>
              </a:rPr>
              <a:t>The + Operator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93118" y="1143000"/>
            <a:ext cx="7772400" cy="4989513"/>
          </a:xfrm>
          <a:noFill/>
        </p:spPr>
        <p:txBody>
          <a:bodyPr lIns="92075" tIns="46038" rIns="92075" bIns="46038"/>
          <a:lstStyle/>
          <a:p>
            <a:pPr>
              <a:spcBef>
                <a:spcPct val="60000"/>
              </a:spcBef>
            </a:pPr>
            <a:r>
              <a:rPr lang="en-US" altLang="zh-CN" sz="2800" smtClean="0">
                <a:ea typeface="SimSun" pitchFamily="2" charset="-122"/>
              </a:rPr>
              <a:t>If both operands are strings,  the + operator performs string concatenation.</a:t>
            </a:r>
          </a:p>
          <a:p>
            <a:pPr>
              <a:spcBef>
                <a:spcPct val="60000"/>
              </a:spcBef>
            </a:pPr>
            <a:endParaRPr lang="en-US" altLang="zh-CN" sz="2800" smtClean="0">
              <a:ea typeface="SimSun" pitchFamily="2" charset="-122"/>
            </a:endParaRPr>
          </a:p>
          <a:p>
            <a:pPr marL="0" indent="0">
              <a:spcBef>
                <a:spcPct val="60000"/>
              </a:spcBef>
              <a:buNone/>
            </a:pPr>
            <a:r>
              <a:rPr lang="en-US" altLang="zh-CN" sz="2400" b="1" smtClean="0"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println (</a:t>
            </a:r>
            <a:r>
              <a:rPr lang="en-US" altLang="zh-CN" sz="2400" b="1">
                <a:latin typeface="Courier New" pitchFamily="49" charset="0"/>
                <a:ea typeface="SimSun" pitchFamily="2" charset="-122"/>
                <a:cs typeface="Courier New" panose="02070309020205020404" pitchFamily="49" charset="0"/>
              </a:rPr>
              <a:t>"Peanut butter " + "and jelly</a:t>
            </a:r>
            <a:r>
              <a:rPr lang="en-US" altLang="zh-CN" sz="2400" b="1" smtClean="0">
                <a:latin typeface="Courier New" pitchFamily="49" charset="0"/>
                <a:ea typeface="SimSun" pitchFamily="2" charset="-122"/>
                <a:cs typeface="Courier New" panose="02070309020205020404" pitchFamily="49" charset="0"/>
              </a:rPr>
              <a:t>");</a:t>
            </a:r>
            <a:endParaRPr lang="en-US" altLang="zh-CN" sz="2400" b="1">
              <a:latin typeface="Courier New" pitchFamily="49" charset="0"/>
              <a:ea typeface="SimSun" pitchFamily="2" charset="-122"/>
              <a:cs typeface="Courier New" panose="02070309020205020404" pitchFamily="49" charset="0"/>
            </a:endParaRPr>
          </a:p>
          <a:p>
            <a:pPr marL="0" indent="0">
              <a:spcBef>
                <a:spcPct val="60000"/>
              </a:spcBef>
              <a:buNone/>
            </a:pPr>
            <a:r>
              <a:rPr lang="en-US" altLang="zh-CN" sz="2800" smtClean="0">
                <a:ea typeface="SimSun" pitchFamily="2" charset="-122"/>
              </a:rPr>
              <a:t>	</a:t>
            </a:r>
            <a:r>
              <a:rPr lang="en-US" altLang="zh-CN" sz="2400" smtClean="0">
                <a:ea typeface="SimSun" pitchFamily="2" charset="-122"/>
              </a:rPr>
              <a:t>outputs</a:t>
            </a:r>
            <a:endParaRPr lang="en-US" altLang="zh-CN" sz="2800" smtClean="0">
              <a:ea typeface="SimSun" pitchFamily="2" charset="-122"/>
            </a:endParaRPr>
          </a:p>
          <a:p>
            <a:pPr marL="0" indent="0">
              <a:spcBef>
                <a:spcPct val="60000"/>
              </a:spcBef>
              <a:buNone/>
            </a:pPr>
            <a:r>
              <a:rPr lang="en-US" altLang="zh-CN" sz="2400" b="1"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Peanut </a:t>
            </a:r>
            <a:r>
              <a:rPr lang="en-US" altLang="zh-CN" sz="2400" b="1" smtClean="0">
                <a:latin typeface="Courier New" pitchFamily="49" charset="0"/>
                <a:ea typeface="SimSun" pitchFamily="2" charset="-122"/>
                <a:cs typeface="Courier New" panose="02070309020205020404" pitchFamily="49" charset="0"/>
              </a:rPr>
              <a:t>butter and </a:t>
            </a:r>
            <a:r>
              <a:rPr lang="en-US" altLang="zh-CN" sz="2400" b="1">
                <a:latin typeface="Courier New" pitchFamily="49" charset="0"/>
                <a:ea typeface="SimSun" pitchFamily="2" charset="-122"/>
                <a:cs typeface="Courier New" panose="02070309020205020404" pitchFamily="49" charset="0"/>
              </a:rPr>
              <a:t>jelly</a:t>
            </a:r>
            <a:endParaRPr lang="en-US" altLang="zh-CN" sz="2400" b="1" smtClean="0"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  <a:p>
            <a:pPr>
              <a:spcBef>
                <a:spcPct val="60000"/>
              </a:spcBef>
            </a:pPr>
            <a:endParaRPr lang="en-US" altLang="zh-CN" sz="2800">
              <a:ea typeface="SimSun" pitchFamily="2" charset="-122"/>
            </a:endParaRPr>
          </a:p>
          <a:p>
            <a:pPr>
              <a:spcBef>
                <a:spcPct val="60000"/>
              </a:spcBef>
            </a:pPr>
            <a:endParaRPr lang="en-US" altLang="zh-CN" sz="2800" smtClean="0">
              <a:ea typeface="SimSun" pitchFamily="2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692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>
                <a:ea typeface="SimSun" pitchFamily="2" charset="-122"/>
              </a:rPr>
              <a:t>The + Operator</a:t>
            </a:r>
            <a:endParaRPr lang="en-US" altLang="en-US" sz="3200" smtClean="0">
              <a:ea typeface="SimSun" pitchFamily="2" charset="-122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2688" y="1143000"/>
            <a:ext cx="7247634" cy="4989513"/>
          </a:xfrm>
        </p:spPr>
        <p:txBody>
          <a:bodyPr/>
          <a:lstStyle/>
          <a:p>
            <a:pPr>
              <a:spcBef>
                <a:spcPct val="60000"/>
              </a:spcBef>
            </a:pPr>
            <a:r>
              <a:rPr lang="en-US" altLang="zh-CN" sz="2400" smtClean="0">
                <a:ea typeface="SimSun" pitchFamily="2" charset="-122"/>
              </a:rPr>
              <a:t>If both operands are numeric, the + operator adds them.</a:t>
            </a:r>
          </a:p>
          <a:p>
            <a:pPr lvl="1">
              <a:buFontTx/>
              <a:buNone/>
            </a:pPr>
            <a:endParaRPr lang="en-US" altLang="zh-CN" sz="1600" b="1">
              <a:latin typeface="Courier New" pitchFamily="49" charset="0"/>
              <a:ea typeface="SimSun" pitchFamily="2" charset="-122"/>
            </a:endParaRPr>
          </a:p>
          <a:p>
            <a:pPr lvl="1">
              <a:buFontTx/>
              <a:buNone/>
            </a:pPr>
            <a:endParaRPr lang="en-US" altLang="zh-CN" sz="1600" b="1">
              <a:latin typeface="Courier New" pitchFamily="49" charset="0"/>
              <a:ea typeface="SimSun" pitchFamily="2" charset="-122"/>
            </a:endParaRPr>
          </a:p>
          <a:p>
            <a:pPr lvl="1">
              <a:buFontTx/>
              <a:buNone/>
            </a:pPr>
            <a:r>
              <a:rPr lang="en-US" altLang="zh-CN" sz="2000" b="1" smtClean="0">
                <a:latin typeface="Courier New" pitchFamily="49" charset="0"/>
                <a:ea typeface="SimSun" pitchFamily="2" charset="-122"/>
              </a:rPr>
              <a:t>println( 24 + 45 )</a:t>
            </a:r>
          </a:p>
          <a:p>
            <a:pPr>
              <a:buFontTx/>
              <a:buNone/>
            </a:pPr>
            <a:endParaRPr lang="en-US" altLang="zh-CN" sz="1600" b="1">
              <a:latin typeface="Courier New" pitchFamily="49" charset="0"/>
              <a:ea typeface="SimSun" pitchFamily="2" charset="-122"/>
            </a:endParaRPr>
          </a:p>
          <a:p>
            <a:pPr>
              <a:buFontTx/>
              <a:buNone/>
            </a:pPr>
            <a:r>
              <a:rPr lang="en-US" altLang="zh-CN" sz="1600" b="1" smtClean="0">
                <a:latin typeface="Courier New" pitchFamily="49" charset="0"/>
                <a:ea typeface="SimSun" pitchFamily="2" charset="-122"/>
              </a:rPr>
              <a:t>	     </a:t>
            </a:r>
            <a:r>
              <a:rPr lang="en-US" altLang="zh-CN" sz="2000" smtClean="0">
                <a:ea typeface="SimSun" pitchFamily="2" charset="-122"/>
              </a:rPr>
              <a:t>outputs</a:t>
            </a:r>
            <a:endParaRPr lang="en-US" altLang="zh-CN" sz="2400" smtClean="0">
              <a:ea typeface="SimSun" pitchFamily="2" charset="-122"/>
            </a:endParaRPr>
          </a:p>
          <a:p>
            <a:pPr>
              <a:buFontTx/>
              <a:buNone/>
            </a:pPr>
            <a:endParaRPr lang="en-US" altLang="zh-CN" sz="1600">
              <a:ea typeface="SimSun" pitchFamily="2" charset="-122"/>
            </a:endParaRPr>
          </a:p>
          <a:p>
            <a:pPr>
              <a:buFontTx/>
              <a:buNone/>
            </a:pPr>
            <a:r>
              <a:rPr lang="en-US" altLang="zh-CN" sz="2000" smtClean="0">
                <a:ea typeface="SimSun" pitchFamily="2" charset="-122"/>
              </a:rPr>
              <a:t>	 </a:t>
            </a:r>
            <a:r>
              <a:rPr lang="en-US" altLang="zh-CN" sz="2000" b="1" smtClean="0"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69</a:t>
            </a:r>
          </a:p>
          <a:p>
            <a:pPr>
              <a:buFontTx/>
              <a:buNone/>
            </a:pPr>
            <a:endParaRPr lang="en-US" altLang="zh-CN" sz="1600" b="1" smtClean="0">
              <a:latin typeface="Courier New" pitchFamily="49" charset="0"/>
              <a:ea typeface="SimSun" pitchFamily="2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B3E64E-FE66-4229-8C53-5101BCD5AA5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9621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</p:spPr>
        <p:txBody>
          <a:bodyPr lIns="92075" tIns="46038" rIns="92075" bIns="46038"/>
          <a:lstStyle/>
          <a:p>
            <a:r>
              <a:rPr lang="en-US" altLang="zh-CN" sz="3200" smtClean="0">
                <a:ea typeface="SimSun" pitchFamily="2" charset="-122"/>
              </a:rPr>
              <a:t>The + Operator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993118" y="1304692"/>
            <a:ext cx="7771741" cy="4984595"/>
          </a:xfrm>
          <a:noFill/>
        </p:spPr>
        <p:txBody>
          <a:bodyPr lIns="92075" tIns="46038" rIns="92075" bIns="46038"/>
          <a:lstStyle/>
          <a:p>
            <a:pPr marL="0" indent="0">
              <a:spcBef>
                <a:spcPct val="60000"/>
              </a:spcBef>
              <a:buNone/>
            </a:pPr>
            <a:r>
              <a:rPr lang="en-US" altLang="zh-CN" sz="2400" dirty="0" smtClean="0">
                <a:ea typeface="SimSun" pitchFamily="2" charset="-122"/>
              </a:rPr>
              <a:t>If one operand </a:t>
            </a:r>
            <a:r>
              <a:rPr lang="en-US" altLang="zh-CN" sz="2400" dirty="0">
                <a:ea typeface="SimSun" pitchFamily="2" charset="-122"/>
              </a:rPr>
              <a:t>is a string and </a:t>
            </a:r>
            <a:r>
              <a:rPr lang="en-US" altLang="zh-CN" sz="2400" dirty="0" smtClean="0">
                <a:ea typeface="SimSun" pitchFamily="2" charset="-122"/>
              </a:rPr>
              <a:t>the other is </a:t>
            </a:r>
            <a:r>
              <a:rPr lang="en-US" altLang="zh-CN" sz="2400" dirty="0">
                <a:ea typeface="SimSun" pitchFamily="2" charset="-122"/>
              </a:rPr>
              <a:t>a number, the + operator</a:t>
            </a:r>
            <a:r>
              <a:rPr lang="en-US" altLang="zh-CN" sz="2400" dirty="0" smtClean="0">
                <a:ea typeface="SimSun" pitchFamily="2" charset="-122"/>
              </a:rPr>
              <a:t> also performs </a:t>
            </a:r>
            <a:r>
              <a:rPr lang="en-US" altLang="zh-CN" sz="2400" dirty="0">
                <a:ea typeface="SimSun" pitchFamily="2" charset="-122"/>
              </a:rPr>
              <a:t>string </a:t>
            </a:r>
            <a:r>
              <a:rPr lang="en-US" altLang="zh-CN" sz="2400" dirty="0" smtClean="0">
                <a:ea typeface="SimSun" pitchFamily="2" charset="-122"/>
              </a:rPr>
              <a:t>concatenation, using the string representation of the number.</a:t>
            </a:r>
          </a:p>
          <a:p>
            <a:pPr marL="457200" lvl="1" indent="0">
              <a:spcBef>
                <a:spcPct val="60000"/>
              </a:spcBef>
              <a:buNone/>
            </a:pPr>
            <a:endParaRPr lang="en-US" altLang="zh-CN" sz="1600" dirty="0">
              <a:ea typeface="SimSun" pitchFamily="2" charset="-122"/>
              <a:cs typeface="Courier New" panose="02070309020205020404" pitchFamily="49" charset="0"/>
            </a:endParaRPr>
          </a:p>
          <a:p>
            <a:pPr marL="57150" indent="0">
              <a:spcBef>
                <a:spcPct val="60000"/>
              </a:spcBef>
              <a:buNone/>
            </a:pPr>
            <a:r>
              <a:rPr lang="en-US" altLang="zh-CN" sz="1800" b="1" dirty="0" err="1" smtClean="0"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println</a:t>
            </a:r>
            <a:r>
              <a:rPr lang="en-US" altLang="zh-CN" sz="1800" b="1" dirty="0" smtClean="0"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 ( "The number following forty-four is " + 45);</a:t>
            </a:r>
          </a:p>
          <a:p>
            <a:pPr marL="457200" lvl="1" indent="0">
              <a:spcBef>
                <a:spcPct val="60000"/>
              </a:spcBef>
              <a:buNone/>
            </a:pPr>
            <a:r>
              <a:rPr lang="en-US" altLang="zh-CN" sz="2000" dirty="0" smtClean="0">
                <a:ea typeface="SimSun" pitchFamily="2" charset="-122"/>
              </a:rPr>
              <a:t>outputs</a:t>
            </a:r>
          </a:p>
          <a:p>
            <a:pPr marL="57150" indent="0">
              <a:spcBef>
                <a:spcPct val="60000"/>
              </a:spcBef>
              <a:buNone/>
            </a:pPr>
            <a:r>
              <a:rPr lang="en-US" altLang="zh-CN" sz="1800" b="1" dirty="0" smtClean="0"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The number following forty-four is 45</a:t>
            </a:r>
          </a:p>
          <a:p>
            <a:pPr marL="457200" lvl="1" indent="0">
              <a:spcBef>
                <a:spcPct val="60000"/>
              </a:spcBef>
              <a:buNone/>
            </a:pPr>
            <a:endParaRPr lang="en-US" altLang="zh-CN" sz="2000" dirty="0">
              <a:ea typeface="SimSun" pitchFamily="2" charset="-122"/>
            </a:endParaRPr>
          </a:p>
          <a:p>
            <a:pPr marL="57150" indent="0">
              <a:spcBef>
                <a:spcPct val="60000"/>
              </a:spcBef>
              <a:buNone/>
            </a:pPr>
            <a:r>
              <a:rPr lang="en-US" altLang="zh-CN" sz="1800" b="1" dirty="0" err="1" smtClean="0"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println</a:t>
            </a:r>
            <a:r>
              <a:rPr lang="en-US" altLang="zh-CN" sz="1800" b="1" dirty="0" smtClean="0"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( 45 + " is the number following 44");</a:t>
            </a:r>
          </a:p>
          <a:p>
            <a:pPr marL="457200" lvl="1" indent="0">
              <a:spcBef>
                <a:spcPct val="60000"/>
              </a:spcBef>
              <a:buNone/>
            </a:pPr>
            <a:r>
              <a:rPr lang="en-US" altLang="zh-CN" sz="2000" dirty="0" smtClean="0">
                <a:ea typeface="SimSun" pitchFamily="2" charset="-122"/>
              </a:rPr>
              <a:t>outputs</a:t>
            </a:r>
          </a:p>
          <a:p>
            <a:pPr marL="57150" indent="0">
              <a:spcBef>
                <a:spcPct val="60000"/>
              </a:spcBef>
              <a:buNone/>
            </a:pPr>
            <a:r>
              <a:rPr lang="en-US" altLang="zh-CN" sz="1800" b="1" dirty="0" smtClean="0"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45 is the number following 44</a:t>
            </a:r>
            <a:endParaRPr lang="en-US" altLang="zh-CN" sz="1800" b="1" dirty="0"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  <a:p>
            <a:pPr marL="0" indent="0">
              <a:spcBef>
                <a:spcPct val="60000"/>
              </a:spcBef>
              <a:buNone/>
            </a:pPr>
            <a:endParaRPr lang="en-US" altLang="zh-CN" sz="2800" dirty="0" smtClean="0">
              <a:ea typeface="SimSun" pitchFamily="2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7525" y="622880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0039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361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>
                <a:ea typeface="SimSun" pitchFamily="2" charset="-122"/>
              </a:rPr>
              <a:t>The + Operator</a:t>
            </a:r>
            <a:endParaRPr lang="en-US" altLang="en-US" sz="3200" smtClean="0">
              <a:ea typeface="SimSun" pitchFamily="2" charset="-122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67565" y="1254125"/>
            <a:ext cx="8184995" cy="4883785"/>
          </a:xfrm>
        </p:spPr>
        <p:txBody>
          <a:bodyPr/>
          <a:lstStyle/>
          <a:p>
            <a:pPr marL="0" indent="0">
              <a:spcBef>
                <a:spcPct val="60000"/>
              </a:spcBef>
              <a:buNone/>
            </a:pPr>
            <a:r>
              <a:rPr lang="en-US" altLang="zh-CN" sz="2400" dirty="0" smtClean="0">
                <a:ea typeface="SimSun" pitchFamily="2" charset="-122"/>
              </a:rPr>
              <a:t>When there are multiple + operators in an expression,   the expression is evaluated left to right</a:t>
            </a:r>
            <a:endParaRPr lang="en-US" altLang="zh-CN" sz="2000" dirty="0" smtClean="0">
              <a:ea typeface="SimSun" pitchFamily="2" charset="-122"/>
            </a:endParaRPr>
          </a:p>
          <a:p>
            <a:pPr marL="0" indent="0">
              <a:spcBef>
                <a:spcPct val="60000"/>
              </a:spcBef>
              <a:buNone/>
            </a:pPr>
            <a:endParaRPr lang="en-US" altLang="zh-CN" sz="2000" dirty="0" smtClean="0">
              <a:ea typeface="SimSun" pitchFamily="2" charset="-122"/>
            </a:endParaRPr>
          </a:p>
          <a:p>
            <a:pPr marL="0" indent="0">
              <a:buNone/>
            </a:pPr>
            <a:r>
              <a:rPr lang="en-US" altLang="zh-CN" sz="1800" b="1" dirty="0" err="1" smtClean="0">
                <a:latin typeface="Courier New" pitchFamily="49" charset="0"/>
                <a:ea typeface="SimSun" pitchFamily="2" charset="-122"/>
              </a:rPr>
              <a:t>System.out.println</a:t>
            </a:r>
            <a:r>
              <a:rPr lang="en-US" altLang="zh-CN" sz="1800" b="1" dirty="0" smtClean="0">
                <a:latin typeface="Courier New" pitchFamily="49" charset="0"/>
                <a:ea typeface="SimSun" pitchFamily="2" charset="-122"/>
              </a:rPr>
              <a:t> ("24 and 45 concatenated: " + 24 + 45);</a:t>
            </a:r>
          </a:p>
          <a:p>
            <a:pPr marL="0" indent="0">
              <a:buNone/>
            </a:pPr>
            <a:endParaRPr lang="en-US" altLang="zh-CN" sz="1600" dirty="0" smtClean="0">
              <a:ea typeface="SimSun" pitchFamily="2" charset="-122"/>
            </a:endParaRPr>
          </a:p>
          <a:p>
            <a:pPr marL="400050" lvl="1" indent="0">
              <a:buNone/>
            </a:pPr>
            <a:r>
              <a:rPr lang="en-US" altLang="zh-CN" sz="2000" dirty="0" smtClean="0">
                <a:ea typeface="SimSun" pitchFamily="2" charset="-122"/>
              </a:rPr>
              <a:t>outputs </a:t>
            </a:r>
          </a:p>
          <a:p>
            <a:pPr marL="57150" indent="0">
              <a:buNone/>
            </a:pPr>
            <a:endParaRPr lang="en-US" altLang="zh-CN" sz="2200" b="1" dirty="0" smtClean="0">
              <a:latin typeface="Courier New" pitchFamily="49" charset="0"/>
              <a:ea typeface="SimSun" pitchFamily="2" charset="-122"/>
            </a:endParaRPr>
          </a:p>
          <a:p>
            <a:pPr marL="57150" indent="0">
              <a:buNone/>
            </a:pPr>
            <a:r>
              <a:rPr lang="en-US" altLang="zh-CN" sz="1800" b="1" dirty="0" smtClean="0">
                <a:latin typeface="Courier New" pitchFamily="49" charset="0"/>
                <a:ea typeface="SimSun" pitchFamily="2" charset="-122"/>
              </a:rPr>
              <a:t>24 and 45 concatenated: 2445</a:t>
            </a:r>
          </a:p>
          <a:p>
            <a:pPr marL="457200" lvl="1" indent="0">
              <a:buNone/>
            </a:pPr>
            <a:endParaRPr lang="en-US" altLang="zh-CN" sz="1200" b="1" dirty="0" smtClean="0">
              <a:latin typeface="Courier New" pitchFamily="49" charset="0"/>
              <a:ea typeface="SimSun" pitchFamily="2" charset="-122"/>
            </a:endParaRPr>
          </a:p>
          <a:p>
            <a:pPr marL="0" indent="0">
              <a:buNone/>
            </a:pPr>
            <a:endParaRPr lang="en-US" altLang="zh-CN" sz="1600" b="1" dirty="0" smtClean="0">
              <a:latin typeface="Courier New" pitchFamily="49" charset="0"/>
              <a:ea typeface="SimSun" pitchFamily="2" charset="-122"/>
            </a:endParaRPr>
          </a:p>
          <a:p>
            <a:pPr marL="0" indent="0">
              <a:buNone/>
            </a:pPr>
            <a:endParaRPr lang="en-US" altLang="zh-CN" sz="1600" b="1" dirty="0" smtClean="0">
              <a:latin typeface="Courier New" pitchFamily="49" charset="0"/>
              <a:ea typeface="SimSun" pitchFamily="2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B3E64E-FE66-4229-8C53-5101BCD5AA5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7524" y="583851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2725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810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>
                <a:ea typeface="SimSun" pitchFamily="2" charset="-122"/>
              </a:rPr>
              <a:t>The + Operator</a:t>
            </a:r>
            <a:endParaRPr lang="en-US" altLang="en-US" sz="3200" smtClean="0">
              <a:ea typeface="SimSun" pitchFamily="2" charset="-122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2687" y="1299116"/>
            <a:ext cx="7827497" cy="5181693"/>
          </a:xfrm>
        </p:spPr>
        <p:txBody>
          <a:bodyPr/>
          <a:lstStyle/>
          <a:p>
            <a:pPr marL="0" indent="0">
              <a:spcBef>
                <a:spcPct val="60000"/>
              </a:spcBef>
              <a:buNone/>
            </a:pPr>
            <a:r>
              <a:rPr lang="en-US" altLang="zh-CN" sz="2400" dirty="0" smtClean="0">
                <a:ea typeface="SimSun" pitchFamily="2" charset="-122"/>
              </a:rPr>
              <a:t>When there are multiple + operators in an expression, the expression is evaluated left to right</a:t>
            </a:r>
          </a:p>
          <a:p>
            <a:pPr marL="400050" lvl="1" indent="0">
              <a:spcBef>
                <a:spcPct val="60000"/>
              </a:spcBef>
              <a:buNone/>
            </a:pPr>
            <a:r>
              <a:rPr lang="en-US" altLang="zh-CN" sz="2000" dirty="0" smtClean="0">
                <a:ea typeface="SimSun" pitchFamily="2" charset="-122"/>
              </a:rPr>
              <a:t>but parentheses can be used to force the order.</a:t>
            </a:r>
          </a:p>
          <a:p>
            <a:pPr marL="400050" lvl="1" indent="0">
              <a:spcBef>
                <a:spcPct val="60000"/>
              </a:spcBef>
              <a:buNone/>
            </a:pPr>
            <a:r>
              <a:rPr lang="en-US" sz="2000" dirty="0">
                <a:solidFill>
                  <a:srgbClr val="0070C0"/>
                </a:solidFill>
              </a:rPr>
              <a:t>Subexpressions inside parentheses are </a:t>
            </a:r>
            <a:r>
              <a:rPr lang="en-US" sz="2000" dirty="0" smtClean="0">
                <a:solidFill>
                  <a:srgbClr val="0070C0"/>
                </a:solidFill>
              </a:rPr>
              <a:t>evaluated </a:t>
            </a:r>
            <a:r>
              <a:rPr lang="en-US" sz="2000" dirty="0">
                <a:solidFill>
                  <a:srgbClr val="0070C0"/>
                </a:solidFill>
              </a:rPr>
              <a:t>first.</a:t>
            </a:r>
          </a:p>
          <a:p>
            <a:pPr marL="457200" lvl="1" indent="0">
              <a:buNone/>
            </a:pPr>
            <a:endParaRPr lang="en-US" altLang="zh-CN" sz="1200" b="1" dirty="0" smtClean="0">
              <a:latin typeface="Courier New" pitchFamily="49" charset="0"/>
              <a:ea typeface="SimSun" pitchFamily="2" charset="-122"/>
            </a:endParaRPr>
          </a:p>
          <a:p>
            <a:pPr marL="0" indent="0">
              <a:buNone/>
            </a:pPr>
            <a:endParaRPr lang="en-US" altLang="zh-CN" sz="1600" b="1" dirty="0" smtClean="0">
              <a:latin typeface="Courier New" pitchFamily="49" charset="0"/>
              <a:ea typeface="SimSun" pitchFamily="2" charset="-122"/>
            </a:endParaRPr>
          </a:p>
          <a:p>
            <a:pPr marL="0" indent="0">
              <a:buNone/>
            </a:pPr>
            <a:r>
              <a:rPr lang="en-US" altLang="zh-CN" sz="1800" b="1" dirty="0" err="1" smtClean="0">
                <a:latin typeface="Courier New" pitchFamily="49" charset="0"/>
                <a:ea typeface="SimSun" pitchFamily="2" charset="-122"/>
              </a:rPr>
              <a:t>System.out.println</a:t>
            </a:r>
            <a:r>
              <a:rPr lang="en-US" altLang="zh-CN" sz="1800" b="1" dirty="0" smtClean="0">
                <a:latin typeface="Courier New" pitchFamily="49" charset="0"/>
                <a:ea typeface="SimSun" pitchFamily="2" charset="-122"/>
              </a:rPr>
              <a:t> ("24 and 45 added: " + (24 + 45));</a:t>
            </a:r>
          </a:p>
          <a:p>
            <a:pPr marL="0" indent="0">
              <a:buNone/>
            </a:pPr>
            <a:endParaRPr lang="en-US" altLang="zh-CN" sz="1600" b="1" dirty="0" smtClean="0">
              <a:latin typeface="Courier New" pitchFamily="49" charset="0"/>
              <a:ea typeface="SimSun" pitchFamily="2" charset="-122"/>
            </a:endParaRPr>
          </a:p>
          <a:p>
            <a:pPr marL="400050" lvl="1" indent="0">
              <a:buNone/>
            </a:pPr>
            <a:r>
              <a:rPr lang="en-US" altLang="zh-CN" sz="2000" dirty="0" smtClean="0">
                <a:latin typeface="+mj-lt"/>
                <a:ea typeface="SimSun" pitchFamily="2" charset="-122"/>
              </a:rPr>
              <a:t>outputs </a:t>
            </a:r>
            <a:endParaRPr lang="en-US" altLang="zh-CN" sz="1200" dirty="0" smtClean="0">
              <a:latin typeface="+mj-lt"/>
              <a:ea typeface="SimSun" pitchFamily="2" charset="-122"/>
            </a:endParaRPr>
          </a:p>
          <a:p>
            <a:pPr marL="0" indent="0">
              <a:buNone/>
            </a:pPr>
            <a:endParaRPr lang="en-US" altLang="zh-CN" sz="1800" b="1" dirty="0" smtClean="0">
              <a:latin typeface="Courier New" pitchFamily="49" charset="0"/>
              <a:ea typeface="SimSun" pitchFamily="2" charset="-122"/>
            </a:endParaRPr>
          </a:p>
          <a:p>
            <a:pPr marL="0" indent="0">
              <a:buNone/>
            </a:pPr>
            <a:r>
              <a:rPr lang="en-US" altLang="zh-CN" sz="1800" b="1" dirty="0" smtClean="0">
                <a:latin typeface="Courier New" pitchFamily="49" charset="0"/>
                <a:ea typeface="SimSun" pitchFamily="2" charset="-122"/>
              </a:rPr>
              <a:t>24 </a:t>
            </a:r>
            <a:r>
              <a:rPr lang="en-US" altLang="zh-CN" sz="1800" b="1" dirty="0">
                <a:latin typeface="Courier New" pitchFamily="49" charset="0"/>
                <a:ea typeface="SimSun" pitchFamily="2" charset="-122"/>
              </a:rPr>
              <a:t>and 45 </a:t>
            </a:r>
            <a:r>
              <a:rPr lang="en-US" altLang="zh-CN" sz="1800" b="1" dirty="0" smtClean="0">
                <a:latin typeface="Courier New" pitchFamily="49" charset="0"/>
                <a:ea typeface="SimSun" pitchFamily="2" charset="-122"/>
              </a:rPr>
              <a:t>added: 69</a:t>
            </a:r>
            <a:endParaRPr lang="en-US" altLang="zh-CN" sz="1800" b="1" dirty="0">
              <a:latin typeface="Courier New" pitchFamily="49" charset="0"/>
              <a:ea typeface="SimSun" pitchFamily="2" charset="-122"/>
            </a:endParaRPr>
          </a:p>
          <a:p>
            <a:pPr marL="0" indent="0">
              <a:buNone/>
            </a:pPr>
            <a:endParaRPr lang="en-US" altLang="zh-CN" sz="1600" b="1" dirty="0" smtClean="0">
              <a:latin typeface="Courier New" pitchFamily="49" charset="0"/>
              <a:ea typeface="SimSun" pitchFamily="2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B3E64E-FE66-4229-8C53-5101BCD5AA5F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561171" y="642176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0000FF"/>
                </a:solidFill>
              </a:rPr>
              <a:t>In PowerPoint, click on the slide to display successive lines.</a:t>
            </a:r>
            <a:endParaRPr lang="en-US">
              <a:solidFill>
                <a:srgbClr val="0000FF"/>
              </a:solidFill>
            </a:endParaRPr>
          </a:p>
        </p:txBody>
      </p: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83843" y="554858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141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600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Exercise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2688" y="1143001"/>
            <a:ext cx="7772400" cy="3629722"/>
          </a:xfrm>
        </p:spPr>
        <p:txBody>
          <a:bodyPr/>
          <a:lstStyle/>
          <a:p>
            <a:r>
              <a:rPr lang="en-US" altLang="en-US" dirty="0" smtClean="0"/>
              <a:t>What output is produced by the following program statements?</a:t>
            </a:r>
          </a:p>
          <a:p>
            <a:endParaRPr lang="en-US" altLang="en-US" dirty="0" smtClean="0"/>
          </a:p>
          <a:p>
            <a:r>
              <a:rPr lang="en-US" altLang="en-US" sz="2000" dirty="0" smtClean="0"/>
              <a:t>A. </a:t>
            </a:r>
            <a:r>
              <a:rPr lang="en-US" altLang="en-US" sz="2000" dirty="0" err="1" smtClean="0">
                <a:latin typeface="Courier New" pitchFamily="49" charset="0"/>
              </a:rPr>
              <a:t>System.out.println</a:t>
            </a:r>
            <a:r>
              <a:rPr lang="en-US" altLang="en-US" sz="2000" dirty="0" smtClean="0">
                <a:latin typeface="Courier New" pitchFamily="49" charset="0"/>
              </a:rPr>
              <a:t>(</a:t>
            </a:r>
            <a:r>
              <a:rPr lang="en-US" altLang="zh-CN" sz="2000" dirty="0" smtClean="0">
                <a:latin typeface="Courier New" pitchFamily="49" charset="0"/>
                <a:ea typeface="SimSun" pitchFamily="2" charset="-122"/>
              </a:rPr>
              <a:t>"6" + "7" + 8 + 9);</a:t>
            </a:r>
          </a:p>
          <a:p>
            <a:endParaRPr lang="en-US" altLang="zh-CN" sz="2000" dirty="0" smtClean="0">
              <a:latin typeface="Courier New" pitchFamily="49" charset="0"/>
              <a:ea typeface="SimSun" pitchFamily="2" charset="-122"/>
            </a:endParaRPr>
          </a:p>
          <a:p>
            <a:r>
              <a:rPr lang="en-US" altLang="en-US" sz="2000" dirty="0" smtClean="0"/>
              <a:t>B. </a:t>
            </a:r>
            <a:r>
              <a:rPr lang="en-US" altLang="en-US" sz="2000" dirty="0" err="1" smtClean="0">
                <a:latin typeface="Courier New" pitchFamily="49" charset="0"/>
              </a:rPr>
              <a:t>System.out.println</a:t>
            </a:r>
            <a:r>
              <a:rPr lang="en-US" altLang="en-US" sz="2000" dirty="0" smtClean="0">
                <a:latin typeface="Courier New" pitchFamily="49" charset="0"/>
              </a:rPr>
              <a:t>( </a:t>
            </a:r>
            <a:r>
              <a:rPr lang="en-US" altLang="zh-CN" sz="2000" dirty="0" smtClean="0">
                <a:latin typeface="Courier New" pitchFamily="49" charset="0"/>
                <a:ea typeface="SimSun" pitchFamily="2" charset="-122"/>
              </a:rPr>
              <a:t>6  +  7 + "8" + "9");</a:t>
            </a:r>
          </a:p>
          <a:p>
            <a:endParaRPr lang="en-US" altLang="en-US" sz="2000" dirty="0" smtClean="0">
              <a:latin typeface="Courier New" pitchFamily="49" charset="0"/>
            </a:endParaRPr>
          </a:p>
          <a:p>
            <a:r>
              <a:rPr lang="en-US" altLang="en-US" sz="2000" dirty="0" smtClean="0"/>
              <a:t>C. </a:t>
            </a:r>
            <a:r>
              <a:rPr lang="en-US" altLang="en-US" sz="2000" dirty="0" err="1" smtClean="0">
                <a:latin typeface="Courier New" pitchFamily="49" charset="0"/>
              </a:rPr>
              <a:t>System.out.println</a:t>
            </a:r>
            <a:r>
              <a:rPr lang="en-US" altLang="en-US" sz="2000" dirty="0" smtClean="0">
                <a:latin typeface="Courier New" pitchFamily="49" charset="0"/>
              </a:rPr>
              <a:t>(</a:t>
            </a:r>
            <a:r>
              <a:rPr lang="en-US" altLang="zh-CN" sz="2000" dirty="0" smtClean="0">
                <a:latin typeface="Courier New" pitchFamily="49" charset="0"/>
                <a:ea typeface="SimSun" pitchFamily="2" charset="-122"/>
              </a:rPr>
              <a:t>"6" + "7" + (8 + 9));</a:t>
            </a:r>
            <a:endParaRPr lang="en-US" altLang="en-US" sz="2000" dirty="0" smtClean="0">
              <a:latin typeface="Courier New" pitchFamily="49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32771" y="5096107"/>
            <a:ext cx="4884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Try it!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B3E64E-FE66-4229-8C53-5101BCD5AA5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81837" y="5894271"/>
            <a:ext cx="487363" cy="4873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04693" y="642176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0000FF"/>
                </a:solidFill>
              </a:rPr>
              <a:t>In PowerPoint, click on the slide to display successive lines.</a:t>
            </a:r>
            <a:endParaRPr lang="en-US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2924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264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1267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smtClean="0"/>
              <a:t>Plustest.java in Notepad++</a:t>
            </a:r>
            <a:endParaRPr lang="en-US" sz="3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B3E64E-FE66-4229-8C53-5101BCD5AA5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682" y="1561403"/>
            <a:ext cx="6545580" cy="3398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960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787" y="1854433"/>
            <a:ext cx="7429500" cy="293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Running Plustest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B3E64E-FE66-4229-8C53-5101BCD5AA5F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079496" y="2948466"/>
            <a:ext cx="1684402" cy="339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00B0F0"/>
                </a:solidFill>
              </a:rPr>
              <a:t>"6" </a:t>
            </a:r>
            <a:r>
              <a:rPr lang="en-US" sz="1200" smtClean="0">
                <a:solidFill>
                  <a:srgbClr val="00B0F0"/>
                </a:solidFill>
              </a:rPr>
              <a:t> +"</a:t>
            </a:r>
            <a:r>
              <a:rPr lang="en-US" sz="1200">
                <a:solidFill>
                  <a:srgbClr val="00B0F0"/>
                </a:solidFill>
              </a:rPr>
              <a:t>7" </a:t>
            </a:r>
            <a:r>
              <a:rPr lang="en-US" sz="1200" smtClean="0">
                <a:solidFill>
                  <a:srgbClr val="00B0F0"/>
                </a:solidFill>
              </a:rPr>
              <a:t>+   8 +  9</a:t>
            </a:r>
            <a:endParaRPr lang="en-US" sz="1200">
              <a:solidFill>
                <a:srgbClr val="00B0F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41327" y="3106997"/>
            <a:ext cx="2140592" cy="339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00B0F0"/>
                </a:solidFill>
              </a:rPr>
              <a:t>6 </a:t>
            </a:r>
            <a:r>
              <a:rPr lang="en-US" sz="1200" smtClean="0">
                <a:solidFill>
                  <a:srgbClr val="00B0F0"/>
                </a:solidFill>
              </a:rPr>
              <a:t>  + 7   + "</a:t>
            </a:r>
            <a:r>
              <a:rPr lang="en-US" sz="1200">
                <a:solidFill>
                  <a:srgbClr val="00B0F0"/>
                </a:solidFill>
              </a:rPr>
              <a:t>8" +"9"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76117" y="3276679"/>
            <a:ext cx="2585087" cy="339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00B0F0"/>
                </a:solidFill>
              </a:rPr>
              <a:t>"6" +"7" </a:t>
            </a:r>
            <a:r>
              <a:rPr lang="en-US" sz="1200" smtClean="0">
                <a:solidFill>
                  <a:srgbClr val="00B0F0"/>
                </a:solidFill>
              </a:rPr>
              <a:t> + (</a:t>
            </a:r>
            <a:r>
              <a:rPr lang="en-US" sz="1200">
                <a:solidFill>
                  <a:srgbClr val="00B0F0"/>
                </a:solidFill>
              </a:rPr>
              <a:t>8 </a:t>
            </a:r>
            <a:r>
              <a:rPr lang="en-US" sz="1200" smtClean="0">
                <a:solidFill>
                  <a:srgbClr val="00B0F0"/>
                </a:solidFill>
              </a:rPr>
              <a:t> +  9</a:t>
            </a:r>
            <a:r>
              <a:rPr lang="en-US" sz="120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31571" y="1196632"/>
            <a:ext cx="5050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Can you explain why is result is what it is?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3859" y="5515885"/>
            <a:ext cx="8285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0000FF"/>
                </a:solidFill>
              </a:rPr>
              <a:t>In PowerPoint, c</a:t>
            </a:r>
            <a:r>
              <a:rPr lang="en-US" smtClean="0">
                <a:solidFill>
                  <a:srgbClr val="0000FF"/>
                </a:solidFill>
              </a:rPr>
              <a:t>lick on the slide to </a:t>
            </a:r>
            <a:r>
              <a:rPr lang="en-US" dirty="0" smtClean="0">
                <a:solidFill>
                  <a:srgbClr val="0000FF"/>
                </a:solidFill>
              </a:rPr>
              <a:t>show the strings that produced each result.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84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</p:spPr>
        <p:txBody>
          <a:bodyPr lIns="92075" tIns="46038" rIns="92075" bIns="46038"/>
          <a:lstStyle/>
          <a:p>
            <a:r>
              <a:rPr lang="en-US" altLang="zh-CN" smtClean="0">
                <a:ea typeface="SimSun" pitchFamily="2" charset="-122"/>
              </a:rPr>
              <a:t>Escape Sequences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 lIns="92075" tIns="46038" rIns="92075" bIns="46038"/>
          <a:lstStyle/>
          <a:p>
            <a:r>
              <a:rPr lang="en-US" altLang="zh-CN" smtClean="0">
                <a:ea typeface="SimSun" pitchFamily="2" charset="-122"/>
              </a:rPr>
              <a:t>What if we wanted to print the quote character?</a:t>
            </a:r>
          </a:p>
          <a:p>
            <a:endParaRPr lang="en-US" altLang="zh-CN" smtClean="0">
              <a:ea typeface="SimSun" pitchFamily="2" charset="-122"/>
            </a:endParaRPr>
          </a:p>
          <a:p>
            <a:r>
              <a:rPr lang="en-US" altLang="zh-CN" smtClean="0">
                <a:ea typeface="SimSun" pitchFamily="2" charset="-122"/>
              </a:rPr>
              <a:t>The following line would confuse the compiler because it would interpret the second quote as the end of the string</a:t>
            </a:r>
          </a:p>
          <a:p>
            <a:endParaRPr lang="en-US" altLang="zh-CN" sz="1600" smtClean="0">
              <a:ea typeface="SimSun" pitchFamily="2" charset="-122"/>
            </a:endParaRPr>
          </a:p>
          <a:p>
            <a:pPr algn="ctr">
              <a:buFontTx/>
              <a:buNone/>
            </a:pPr>
            <a:r>
              <a:rPr lang="en-US" altLang="zh-CN" sz="1800" b="1" smtClean="0">
                <a:latin typeface="Courier New" pitchFamily="49" charset="0"/>
                <a:ea typeface="SimSun" pitchFamily="2" charset="-122"/>
              </a:rPr>
              <a:t>System.out.println ("I said "Hello" to you.");</a:t>
            </a:r>
          </a:p>
          <a:p>
            <a:endParaRPr lang="en-US" altLang="zh-CN" sz="1800" smtClean="0">
              <a:ea typeface="SimSun" pitchFamily="2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304693" y="642176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0000FF"/>
                </a:solidFill>
              </a:rPr>
              <a:t>In PowerPoint, click on the slide to display successive lines.</a:t>
            </a:r>
            <a:endParaRPr lang="en-US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0373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fld id="{2279806D-B862-4AE4-BBCE-4DE14F3BFFC2}" type="slidenum">
              <a:rPr lang="en-US" altLang="en-US" smtClean="0"/>
              <a:pPr/>
              <a:t>2</a:t>
            </a:fld>
            <a:endParaRPr lang="en-US" altLang="en-US" smtClean="0"/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smtClean="0"/>
              <a:t>Objectives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52525" y="1425575"/>
            <a:ext cx="7812088" cy="51054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altLang="en-US" sz="2800" dirty="0" smtClean="0"/>
              <a:t>You will be able to:</a:t>
            </a:r>
          </a:p>
          <a:p>
            <a:pPr marL="514350" indent="-457200" eaLnBrk="1" hangingPunct="1">
              <a:buClr>
                <a:schemeClr val="bg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2400" dirty="0"/>
              <a:t>Use the Java String class</a:t>
            </a:r>
          </a:p>
          <a:p>
            <a:pPr lvl="1" eaLnBrk="1" hangingPunct="1">
              <a:buClr>
                <a:schemeClr val="bg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2000" dirty="0"/>
              <a:t>and do String concatenation</a:t>
            </a:r>
          </a:p>
          <a:p>
            <a:pPr marL="514350" indent="-457200" eaLnBrk="1" hangingPunct="1">
              <a:buClr>
                <a:schemeClr val="bg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2400" dirty="0" smtClean="0"/>
              <a:t>Define and use </a:t>
            </a:r>
            <a:r>
              <a:rPr lang="en-US" altLang="en-US" sz="2400" i="1" dirty="0" smtClean="0"/>
              <a:t>variables</a:t>
            </a:r>
            <a:r>
              <a:rPr lang="en-US" altLang="en-US" sz="2400" dirty="0" smtClean="0"/>
              <a:t> in a Java program</a:t>
            </a:r>
          </a:p>
          <a:p>
            <a:pPr marL="514350" indent="-457200" eaLnBrk="1" hangingPunct="1">
              <a:buClr>
                <a:schemeClr val="bg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2400" dirty="0" smtClean="0"/>
              <a:t>Understand and use the Java </a:t>
            </a:r>
            <a:r>
              <a:rPr lang="en-US" altLang="en-US" sz="2400" i="1" dirty="0" smtClean="0"/>
              <a:t>primitive data types</a:t>
            </a:r>
          </a:p>
          <a:p>
            <a:pPr marL="514350" indent="-457200" eaLnBrk="1" hangingPunct="1">
              <a:buClr>
                <a:schemeClr val="bg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2400" dirty="0" smtClean="0"/>
              <a:t>Write </a:t>
            </a:r>
            <a:r>
              <a:rPr lang="en-US" altLang="en-US" sz="2400" i="1" dirty="0" smtClean="0"/>
              <a:t>expressions</a:t>
            </a:r>
            <a:r>
              <a:rPr lang="en-US" altLang="en-US" sz="2400" dirty="0" smtClean="0"/>
              <a:t> in a Java program</a:t>
            </a:r>
          </a:p>
          <a:p>
            <a:pPr marL="514350" indent="-457200" eaLnBrk="1" hangingPunct="1">
              <a:buClr>
                <a:schemeClr val="bg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2400" dirty="0" smtClean="0"/>
              <a:t>Write an </a:t>
            </a:r>
            <a:r>
              <a:rPr lang="en-US" altLang="en-US" sz="2400" i="1" dirty="0" smtClean="0"/>
              <a:t>interactive</a:t>
            </a:r>
            <a:r>
              <a:rPr lang="en-US" altLang="en-US" sz="2400" dirty="0" smtClean="0"/>
              <a:t> Java program</a:t>
            </a:r>
          </a:p>
          <a:p>
            <a:pPr lvl="1" eaLnBrk="1" hangingPunct="1">
              <a:buClr>
                <a:schemeClr val="bg2"/>
              </a:buClr>
              <a:buSzPct val="75000"/>
              <a:buFont typeface="Wingdings" panose="05000000000000000000" pitchFamily="2" charset="2"/>
              <a:buChar char="§"/>
            </a:pPr>
            <a:r>
              <a:rPr lang="en-US" altLang="en-US" sz="2000" dirty="0" smtClean="0"/>
              <a:t>One that gets input from a user.</a:t>
            </a:r>
          </a:p>
          <a:p>
            <a:pPr marL="457200" lvl="1" indent="0" eaLnBrk="1" hangingPunct="1">
              <a:buClr>
                <a:schemeClr val="bg2"/>
              </a:buClr>
              <a:buSzPct val="75000"/>
              <a:buNone/>
            </a:pPr>
            <a:endParaRPr lang="en-US" altLang="en-US" sz="2000" dirty="0" smtClean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83843" y="5749306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69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584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ea typeface="SimSun" pitchFamily="2" charset="-122"/>
              </a:rPr>
              <a:t>Escape Sequences</a:t>
            </a:r>
            <a:endParaRPr lang="en-US" altLang="en-US" smtClean="0">
              <a:ea typeface="SimSun" pitchFamily="2" charset="-122"/>
            </a:endParaRP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2688" y="1143000"/>
            <a:ext cx="7772400" cy="5007429"/>
          </a:xfrm>
        </p:spPr>
        <p:txBody>
          <a:bodyPr/>
          <a:lstStyle/>
          <a:p>
            <a:r>
              <a:rPr lang="en-US" altLang="zh-CN" sz="2800" smtClean="0">
                <a:ea typeface="SimSun" pitchFamily="2" charset="-122"/>
              </a:rPr>
              <a:t>An </a:t>
            </a:r>
            <a:r>
              <a:rPr lang="en-US" altLang="zh-CN" sz="2800" i="1" smtClean="0">
                <a:ea typeface="SimSun" pitchFamily="2" charset="-122"/>
              </a:rPr>
              <a:t>escape sequence</a:t>
            </a:r>
            <a:r>
              <a:rPr lang="en-US" altLang="zh-CN" sz="2800" smtClean="0">
                <a:ea typeface="SimSun" pitchFamily="2" charset="-122"/>
              </a:rPr>
              <a:t> is a series of characters that represents a special character.</a:t>
            </a:r>
          </a:p>
          <a:p>
            <a:r>
              <a:rPr lang="en-US" altLang="zh-CN" sz="2800" smtClean="0">
                <a:ea typeface="SimSun" pitchFamily="2" charset="-122"/>
              </a:rPr>
              <a:t>An escape sequence begins with a backslash character (</a:t>
            </a:r>
            <a:r>
              <a:rPr lang="en-US" altLang="zh-CN" sz="2800" smtClean="0">
                <a:latin typeface="Courier New" pitchFamily="49" charset="0"/>
                <a:ea typeface="SimSun" pitchFamily="2" charset="-122"/>
              </a:rPr>
              <a:t>\</a:t>
            </a:r>
            <a:r>
              <a:rPr lang="en-US" altLang="zh-CN" sz="2800" smtClean="0">
                <a:ea typeface="SimSun" pitchFamily="2" charset="-122"/>
              </a:rPr>
              <a:t>)</a:t>
            </a:r>
          </a:p>
          <a:p>
            <a:endParaRPr lang="en-US" altLang="zh-CN" sz="1600" smtClean="0">
              <a:ea typeface="SimSun" pitchFamily="2" charset="-122"/>
            </a:endParaRPr>
          </a:p>
          <a:p>
            <a:pPr algn="ctr">
              <a:buFontTx/>
              <a:buNone/>
            </a:pPr>
            <a:r>
              <a:rPr lang="en-US" altLang="zh-CN" sz="1800" b="1" smtClean="0">
                <a:latin typeface="Courier New" pitchFamily="49" charset="0"/>
                <a:ea typeface="SimSun" pitchFamily="2" charset="-122"/>
              </a:rPr>
              <a:t>System.out.println ("I said \"Hello\" to you.");</a:t>
            </a:r>
          </a:p>
          <a:p>
            <a:pPr algn="ctr">
              <a:buFontTx/>
              <a:buNone/>
            </a:pPr>
            <a:endParaRPr lang="en-US" altLang="en-US" sz="1800" b="1">
              <a:latin typeface="Courier New" pitchFamily="49" charset="0"/>
              <a:ea typeface="SimSun" pitchFamily="2" charset="-122"/>
            </a:endParaRPr>
          </a:p>
          <a:p>
            <a:endParaRPr lang="en-US" altLang="en-US" sz="1800" b="1" smtClean="0">
              <a:latin typeface="Courier New" pitchFamily="49" charset="0"/>
              <a:ea typeface="SimSun" pitchFamily="2" charset="-122"/>
            </a:endParaRPr>
          </a:p>
          <a:p>
            <a:r>
              <a:rPr lang="en-US" altLang="en-US" sz="2400" smtClean="0"/>
              <a:t>\</a:t>
            </a:r>
            <a:r>
              <a:rPr lang="en-US" altLang="en-US" sz="2400" smtClean="0">
                <a:ea typeface="SimSun" pitchFamily="2" charset="-122"/>
              </a:rPr>
              <a:t>" is an escape sequence that puts a quotation mark into a String literal.</a:t>
            </a:r>
            <a:r>
              <a:rPr lang="en-US" altLang="zh-CN" sz="2400" smtClean="0">
                <a:ea typeface="SimSun" pitchFamily="2" charset="-122"/>
              </a:rPr>
              <a:t> </a:t>
            </a:r>
            <a:r>
              <a:rPr lang="en-US" altLang="en-US" sz="2400" smtClean="0"/>
              <a:t> </a:t>
            </a:r>
          </a:p>
          <a:p>
            <a:r>
              <a:rPr lang="en-US" altLang="en-US" sz="2400" smtClean="0"/>
              <a:t>The </a:t>
            </a:r>
            <a:r>
              <a:rPr lang="en-US" altLang="en-US" sz="2400" b="1" smtClean="0"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altLang="en-US" sz="2400" smtClean="0"/>
              <a:t> above would display on the screen</a:t>
            </a:r>
          </a:p>
          <a:p>
            <a:pPr marL="457200" lvl="1" indent="0">
              <a:buNone/>
            </a:pPr>
            <a:r>
              <a:rPr lang="en-US" altLang="en-US" sz="2000" smtClean="0"/>
              <a:t>                I said "Hello" to you.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5519057" y="3298352"/>
            <a:ext cx="370114" cy="315686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564086" y="3298352"/>
            <a:ext cx="293914" cy="315686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B3E64E-FE66-4229-8C53-5101BCD5AA5F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304693" y="642176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0000FF"/>
                </a:solidFill>
              </a:rPr>
              <a:t>In PowerPoint, click on the slide to display successive lines.</a:t>
            </a:r>
            <a:endParaRPr lang="en-US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67549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</p:spPr>
        <p:txBody>
          <a:bodyPr lIns="92075" tIns="46038" rIns="92075" bIns="46038"/>
          <a:lstStyle/>
          <a:p>
            <a:r>
              <a:rPr lang="en-US" altLang="zh-CN" smtClean="0">
                <a:ea typeface="SimSun" pitchFamily="2" charset="-122"/>
              </a:rPr>
              <a:t>Escape Sequences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78795" y="1513114"/>
            <a:ext cx="7707085" cy="776288"/>
          </a:xfrm>
          <a:noFill/>
        </p:spPr>
        <p:txBody>
          <a:bodyPr lIns="92075" tIns="46038" rIns="92075" bIns="46038"/>
          <a:lstStyle/>
          <a:p>
            <a:r>
              <a:rPr lang="en-US" altLang="zh-CN" smtClean="0">
                <a:ea typeface="SimSun" pitchFamily="2" charset="-122"/>
              </a:rPr>
              <a:t>Some Java escape sequences:</a:t>
            </a:r>
          </a:p>
        </p:txBody>
      </p:sp>
      <p:sp>
        <p:nvSpPr>
          <p:cNvPr id="22532" name="Rectangle 4"/>
          <p:cNvSpPr>
            <a:spLocks noChangeArrowheads="1"/>
          </p:cNvSpPr>
          <p:nvPr/>
        </p:nvSpPr>
        <p:spPr bwMode="auto">
          <a:xfrm>
            <a:off x="990600" y="5029200"/>
            <a:ext cx="7239000" cy="71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endParaRPr lang="en-US" altLang="zh-CN" sz="2400" b="1">
              <a:ea typeface="SimSun" pitchFamily="2" charset="-122"/>
            </a:endParaRPr>
          </a:p>
        </p:txBody>
      </p:sp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2057400" y="2971800"/>
            <a:ext cx="4330700" cy="2438400"/>
            <a:chOff x="1440" y="1248"/>
            <a:chExt cx="2728" cy="1536"/>
          </a:xfrm>
        </p:grpSpPr>
        <p:sp>
          <p:nvSpPr>
            <p:cNvPr id="14342" name="Text Box 6"/>
            <p:cNvSpPr txBox="1">
              <a:spLocks noChangeArrowheads="1"/>
            </p:cNvSpPr>
            <p:nvPr/>
          </p:nvSpPr>
          <p:spPr bwMode="auto">
            <a:xfrm>
              <a:off x="1440" y="1248"/>
              <a:ext cx="1416" cy="15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Ctr="1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000" b="1" u="sng">
                  <a:solidFill>
                    <a:schemeClr val="hlink"/>
                  </a:solidFill>
                  <a:latin typeface="Arial Unicode MS" pitchFamily="34" charset="-128"/>
                  <a:ea typeface="SimSun" pitchFamily="2" charset="-122"/>
                </a:rPr>
                <a:t>Escape Sequence</a:t>
              </a:r>
              <a:endParaRPr lang="en-US" altLang="zh-CN" sz="2000">
                <a:solidFill>
                  <a:schemeClr val="hlink"/>
                </a:solidFill>
                <a:latin typeface="Arial Unicode MS" pitchFamily="34" charset="-128"/>
                <a:ea typeface="SimSun" pitchFamily="2" charset="-122"/>
              </a:endParaRPr>
            </a:p>
            <a:p>
              <a:pPr algn="ctr">
                <a:spcBef>
                  <a:spcPct val="70000"/>
                </a:spcBef>
                <a:buFontTx/>
                <a:buNone/>
              </a:pPr>
              <a:r>
                <a:rPr lang="en-US" altLang="zh-CN" sz="2000" b="1">
                  <a:latin typeface="Courier New" pitchFamily="49" charset="0"/>
                  <a:ea typeface="SimSun" pitchFamily="2" charset="-122"/>
                </a:rPr>
                <a:t>\b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latin typeface="Courier New" pitchFamily="49" charset="0"/>
                  <a:ea typeface="SimSun" pitchFamily="2" charset="-122"/>
                </a:rPr>
                <a:t>\t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latin typeface="Courier New" pitchFamily="49" charset="0"/>
                  <a:ea typeface="SimSun" pitchFamily="2" charset="-122"/>
                </a:rPr>
                <a:t>\n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latin typeface="Courier New" pitchFamily="49" charset="0"/>
                  <a:ea typeface="SimSun" pitchFamily="2" charset="-122"/>
                </a:rPr>
                <a:t>\"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latin typeface="Courier New" pitchFamily="49" charset="0"/>
                  <a:ea typeface="SimSun" pitchFamily="2" charset="-122"/>
                </a:rPr>
                <a:t>\'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latin typeface="Courier New" pitchFamily="49" charset="0"/>
                  <a:ea typeface="SimSun" pitchFamily="2" charset="-122"/>
                </a:rPr>
                <a:t>\\</a:t>
              </a:r>
              <a:endParaRPr lang="en-US" altLang="zh-CN" sz="2000">
                <a:latin typeface="Courier New" pitchFamily="49" charset="0"/>
                <a:ea typeface="SimSun" pitchFamily="2" charset="-122"/>
              </a:endParaRPr>
            </a:p>
          </p:txBody>
        </p:sp>
        <p:sp>
          <p:nvSpPr>
            <p:cNvPr id="14343" name="Text Box 7"/>
            <p:cNvSpPr txBox="1">
              <a:spLocks noChangeArrowheads="1"/>
            </p:cNvSpPr>
            <p:nvPr/>
          </p:nvSpPr>
          <p:spPr bwMode="auto">
            <a:xfrm>
              <a:off x="3125" y="1248"/>
              <a:ext cx="1043" cy="15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Ctr="1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sz="2000" b="1" u="sng">
                  <a:solidFill>
                    <a:schemeClr val="hlink"/>
                  </a:solidFill>
                  <a:latin typeface="Arial Unicode MS" pitchFamily="34" charset="-128"/>
                  <a:ea typeface="SimSun" pitchFamily="2" charset="-122"/>
                </a:rPr>
                <a:t>Meaning</a:t>
              </a:r>
              <a:endParaRPr lang="en-US" altLang="zh-CN" sz="2000">
                <a:solidFill>
                  <a:schemeClr val="hlink"/>
                </a:solidFill>
                <a:latin typeface="Arial Unicode MS" pitchFamily="34" charset="-128"/>
                <a:ea typeface="SimSun" pitchFamily="2" charset="-122"/>
              </a:endParaRPr>
            </a:p>
            <a:p>
              <a:pPr>
                <a:spcBef>
                  <a:spcPct val="70000"/>
                </a:spcBef>
                <a:buFontTx/>
                <a:buNone/>
              </a:pPr>
              <a:r>
                <a:rPr lang="en-US" altLang="zh-CN" sz="2000" b="1">
                  <a:solidFill>
                    <a:schemeClr val="hlink"/>
                  </a:solidFill>
                  <a:latin typeface="Arial Unicode MS" pitchFamily="34" charset="-128"/>
                  <a:ea typeface="SimSun" pitchFamily="2" charset="-122"/>
                </a:rPr>
                <a:t>backspace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solidFill>
                    <a:schemeClr val="hlink"/>
                  </a:solidFill>
                  <a:latin typeface="Arial Unicode MS" pitchFamily="34" charset="-128"/>
                  <a:ea typeface="SimSun" pitchFamily="2" charset="-122"/>
                </a:rPr>
                <a:t>tab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solidFill>
                    <a:schemeClr val="hlink"/>
                  </a:solidFill>
                  <a:latin typeface="Arial Unicode MS" pitchFamily="34" charset="-128"/>
                  <a:ea typeface="SimSun" pitchFamily="2" charset="-122"/>
                </a:rPr>
                <a:t>newline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solidFill>
                    <a:schemeClr val="hlink"/>
                  </a:solidFill>
                  <a:latin typeface="Arial Unicode MS" pitchFamily="34" charset="-128"/>
                  <a:ea typeface="SimSun" pitchFamily="2" charset="-122"/>
                </a:rPr>
                <a:t>double quote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solidFill>
                    <a:schemeClr val="hlink"/>
                  </a:solidFill>
                  <a:latin typeface="Arial Unicode MS" pitchFamily="34" charset="-128"/>
                  <a:ea typeface="SimSun" pitchFamily="2" charset="-122"/>
                </a:rPr>
                <a:t>single quote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solidFill>
                    <a:schemeClr val="hlink"/>
                  </a:solidFill>
                  <a:latin typeface="Arial Unicode MS" pitchFamily="34" charset="-128"/>
                  <a:ea typeface="SimSun" pitchFamily="2" charset="-122"/>
                </a:rPr>
                <a:t>backslash</a:t>
              </a: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01805" y="6155473"/>
            <a:ext cx="1951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>
                    <a:lumMod val="75000"/>
                  </a:schemeClr>
                </a:solidFill>
              </a:rPr>
              <a:t>End of Section</a:t>
            </a:r>
            <a:endParaRPr 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81100" y="565927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0000FF"/>
                </a:solidFill>
              </a:rPr>
              <a:t>In PowerPoint, click on the slide to display successive lines.</a:t>
            </a:r>
            <a:endParaRPr lang="en-US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0280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2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smtClean="0">
                <a:ea typeface="SimSun" pitchFamily="2" charset="-122"/>
              </a:rPr>
              <a:t>Character Strings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182688" y="1143000"/>
            <a:ext cx="7559868" cy="4989513"/>
          </a:xfrm>
        </p:spPr>
        <p:txBody>
          <a:bodyPr/>
          <a:lstStyle/>
          <a:p>
            <a:r>
              <a:rPr lang="en-US" altLang="zh-CN" dirty="0" smtClean="0">
                <a:ea typeface="SimSun" pitchFamily="2" charset="-122"/>
              </a:rPr>
              <a:t>A string of characters can be represented as a </a:t>
            </a:r>
            <a:r>
              <a:rPr lang="en-US" altLang="zh-CN" i="1" dirty="0" smtClean="0">
                <a:ea typeface="SimSun" pitchFamily="2" charset="-122"/>
              </a:rPr>
              <a:t>string literal</a:t>
            </a:r>
            <a:r>
              <a:rPr lang="en-US" altLang="zh-CN" dirty="0" smtClean="0">
                <a:ea typeface="SimSun" pitchFamily="2" charset="-122"/>
              </a:rPr>
              <a:t> by putting double quotes around the text:</a:t>
            </a:r>
          </a:p>
          <a:p>
            <a:pPr marL="669925" lvl="1" indent="-325438">
              <a:spcBef>
                <a:spcPct val="70000"/>
              </a:spcBef>
              <a:buFontTx/>
              <a:buNone/>
            </a:pPr>
            <a:r>
              <a:rPr lang="en-US" altLang="zh-CN" sz="2000" b="1" dirty="0" err="1" smtClean="0">
                <a:latin typeface="Courier New" pitchFamily="49" charset="0"/>
                <a:ea typeface="SimSun" pitchFamily="2" charset="-122"/>
              </a:rPr>
              <a:t>System.out.println</a:t>
            </a:r>
            <a:r>
              <a:rPr lang="en-US" altLang="zh-CN" sz="2000" b="1" dirty="0" smtClean="0">
                <a:latin typeface="Courier New" pitchFamily="49" charset="0"/>
                <a:ea typeface="SimSun" pitchFamily="2" charset="-122"/>
              </a:rPr>
              <a:t>(</a:t>
            </a:r>
            <a:r>
              <a:rPr lang="en-US" altLang="zh-CN" sz="2000" b="1" dirty="0">
                <a:latin typeface="Courier New" pitchFamily="49" charset="0"/>
                <a:ea typeface="SimSun" pitchFamily="2" charset="-122"/>
              </a:rPr>
              <a:t>"</a:t>
            </a:r>
            <a:r>
              <a:rPr lang="en-US" altLang="zh-CN" sz="2000" b="1" dirty="0" smtClean="0">
                <a:latin typeface="Courier New" pitchFamily="49" charset="0"/>
                <a:ea typeface="SimSun" pitchFamily="2" charset="-122"/>
              </a:rPr>
              <a:t>Hello, World!");</a:t>
            </a:r>
          </a:p>
          <a:p>
            <a:endParaRPr lang="en-US" altLang="zh-CN" sz="2000" dirty="0" smtClean="0">
              <a:ea typeface="SimSun" pitchFamily="2" charset="-122"/>
            </a:endParaRPr>
          </a:p>
          <a:p>
            <a:endParaRPr lang="en-US" altLang="zh-CN" sz="2000" dirty="0" smtClean="0">
              <a:ea typeface="SimSun" pitchFamily="2" charset="-122"/>
            </a:endParaRPr>
          </a:p>
          <a:p>
            <a:pPr>
              <a:spcBef>
                <a:spcPct val="70000"/>
              </a:spcBef>
            </a:pPr>
            <a:r>
              <a:rPr lang="en-US" altLang="zh-CN" dirty="0" smtClean="0">
                <a:ea typeface="SimSun" pitchFamily="2" charset="-122"/>
              </a:rPr>
              <a:t>Examples:</a:t>
            </a:r>
          </a:p>
          <a:p>
            <a:pPr marL="669925" lvl="1" indent="-325438">
              <a:spcBef>
                <a:spcPct val="70000"/>
              </a:spcBef>
              <a:buFontTx/>
              <a:buNone/>
            </a:pPr>
            <a:r>
              <a:rPr lang="en-US" altLang="zh-CN" sz="2000" dirty="0" smtClean="0">
                <a:latin typeface="Courier New" pitchFamily="49" charset="0"/>
                <a:ea typeface="SimSun" pitchFamily="2" charset="-122"/>
              </a:rPr>
              <a:t>"123 Main Street"</a:t>
            </a:r>
          </a:p>
          <a:p>
            <a:pPr marL="669925" lvl="1" indent="-325438">
              <a:buFontTx/>
              <a:buNone/>
            </a:pPr>
            <a:r>
              <a:rPr lang="en-US" altLang="zh-CN" sz="2000" dirty="0" smtClean="0">
                <a:latin typeface="Courier New" pitchFamily="49" charset="0"/>
                <a:ea typeface="SimSun" pitchFamily="2" charset="-122"/>
              </a:rPr>
              <a:t>"X</a:t>
            </a:r>
            <a:r>
              <a:rPr lang="en-US" altLang="zh-CN" sz="2000" dirty="0">
                <a:latin typeface="Courier New" pitchFamily="49" charset="0"/>
                <a:ea typeface="SimSun" pitchFamily="2" charset="-122"/>
              </a:rPr>
              <a:t>"</a:t>
            </a:r>
            <a:endParaRPr lang="en-US" altLang="zh-CN" sz="2000" dirty="0" smtClean="0">
              <a:latin typeface="Courier New" pitchFamily="49" charset="0"/>
              <a:ea typeface="SimSun" pitchFamily="2" charset="-122"/>
            </a:endParaRPr>
          </a:p>
          <a:p>
            <a:pPr marL="669925" lvl="1" indent="-325438">
              <a:buNone/>
            </a:pPr>
            <a:r>
              <a:rPr lang="en-US" altLang="zh-CN" sz="2000" dirty="0" smtClean="0">
                <a:latin typeface="Courier New" pitchFamily="49" charset="0"/>
                <a:ea typeface="SimSun" pitchFamily="2" charset="-122"/>
              </a:rPr>
              <a:t>""</a:t>
            </a:r>
            <a:endParaRPr lang="en-US" altLang="zh-CN" sz="2000" dirty="0">
              <a:latin typeface="Courier New" pitchFamily="49" charset="0"/>
              <a:ea typeface="SimSun" pitchFamily="2" charset="-122"/>
            </a:endParaRPr>
          </a:p>
          <a:p>
            <a:pPr marL="669925" lvl="1" indent="-325438">
              <a:buFontTx/>
              <a:buNone/>
            </a:pPr>
            <a:endParaRPr lang="en-US" altLang="zh-CN" sz="2000" dirty="0" smtClean="0">
              <a:latin typeface="Courier New" pitchFamily="49" charset="0"/>
              <a:ea typeface="SimSun" pitchFamily="2" charset="-122"/>
            </a:endParaRPr>
          </a:p>
        </p:txBody>
      </p:sp>
      <p:sp>
        <p:nvSpPr>
          <p:cNvPr id="2" name="Left Brace 1"/>
          <p:cNvSpPr/>
          <p:nvPr/>
        </p:nvSpPr>
        <p:spPr bwMode="auto">
          <a:xfrm rot="16200000">
            <a:off x="5531011" y="2152183"/>
            <a:ext cx="367988" cy="2263702"/>
          </a:xfrm>
          <a:prstGeom prst="leftBrac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800601" y="3468029"/>
            <a:ext cx="1750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A String Literal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6919" y="589427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7837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643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smtClean="0">
                <a:ea typeface="SimSun" pitchFamily="2" charset="-122"/>
              </a:rPr>
              <a:t>The println Method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25190" y="1222917"/>
            <a:ext cx="7918760" cy="5278244"/>
          </a:xfrm>
        </p:spPr>
        <p:txBody>
          <a:bodyPr/>
          <a:lstStyle/>
          <a:p>
            <a:pPr>
              <a:spcBef>
                <a:spcPct val="60000"/>
              </a:spcBef>
            </a:pPr>
            <a:r>
              <a:rPr lang="en-US" altLang="zh-CN" sz="2400" dirty="0" smtClean="0">
                <a:ea typeface="SimSun" pitchFamily="2" charset="-122"/>
              </a:rPr>
              <a:t>In the </a:t>
            </a:r>
            <a:r>
              <a:rPr lang="en-US" altLang="zh-CN" sz="2400" b="1" dirty="0" smtClean="0">
                <a:latin typeface="Courier New" pitchFamily="49" charset="0"/>
                <a:ea typeface="SimSun" pitchFamily="2" charset="-122"/>
              </a:rPr>
              <a:t>Lincoln</a:t>
            </a:r>
            <a:r>
              <a:rPr lang="en-US" altLang="zh-CN" sz="2400" dirty="0" smtClean="0">
                <a:ea typeface="SimSun" pitchFamily="2" charset="-122"/>
              </a:rPr>
              <a:t> program, we invoked the </a:t>
            </a:r>
            <a:r>
              <a:rPr lang="en-US" altLang="zh-CN" sz="2400" b="1" dirty="0" err="1" smtClean="0">
                <a:latin typeface="Courier New" pitchFamily="49" charset="0"/>
                <a:ea typeface="SimSun" pitchFamily="2" charset="-122"/>
              </a:rPr>
              <a:t>println</a:t>
            </a:r>
            <a:r>
              <a:rPr lang="en-US" altLang="zh-CN" sz="2400" dirty="0" smtClean="0">
                <a:ea typeface="SimSun" pitchFamily="2" charset="-122"/>
              </a:rPr>
              <a:t> method to display a character string on the screen.</a:t>
            </a:r>
          </a:p>
          <a:p>
            <a:pPr marL="457200" lvl="1" indent="0">
              <a:spcBef>
                <a:spcPct val="60000"/>
              </a:spcBef>
              <a:buNone/>
            </a:pPr>
            <a:r>
              <a:rPr lang="en-US" altLang="zh-CN" sz="1600" b="1" dirty="0" err="1">
                <a:latin typeface="Courier New" pitchFamily="49" charset="0"/>
                <a:ea typeface="SimSun" pitchFamily="2" charset="-122"/>
              </a:rPr>
              <a:t>System.out.println</a:t>
            </a:r>
            <a:r>
              <a:rPr lang="en-US" altLang="zh-CN" sz="1600" b="1" dirty="0">
                <a:latin typeface="Courier New" pitchFamily="49" charset="0"/>
                <a:ea typeface="SimSun" pitchFamily="2" charset="-122"/>
              </a:rPr>
              <a:t> ("Whatever you are, be a good one</a:t>
            </a:r>
            <a:r>
              <a:rPr lang="en-US" altLang="zh-CN" sz="1600" b="1" dirty="0" smtClean="0">
                <a:latin typeface="Courier New" pitchFamily="49" charset="0"/>
                <a:ea typeface="SimSun" pitchFamily="2" charset="-122"/>
              </a:rPr>
              <a:t>.");</a:t>
            </a:r>
            <a:endParaRPr lang="en-US" altLang="zh-CN" sz="2000" dirty="0" smtClean="0">
              <a:ea typeface="SimSun" pitchFamily="2" charset="-122"/>
            </a:endParaRPr>
          </a:p>
          <a:p>
            <a:pPr>
              <a:spcBef>
                <a:spcPct val="60000"/>
              </a:spcBef>
            </a:pPr>
            <a:r>
              <a:rPr lang="en-US" altLang="zh-CN" sz="2400" b="1" dirty="0" err="1" smtClean="0">
                <a:latin typeface="Courier New" pitchFamily="49" charset="0"/>
                <a:ea typeface="SimSun" pitchFamily="2" charset="-122"/>
              </a:rPr>
              <a:t>System.out</a:t>
            </a:r>
            <a:r>
              <a:rPr lang="en-US" altLang="zh-CN" sz="2400" dirty="0" smtClean="0">
                <a:ea typeface="SimSun" pitchFamily="2" charset="-122"/>
              </a:rPr>
              <a:t> is an </a:t>
            </a:r>
            <a:r>
              <a:rPr lang="en-US" altLang="zh-CN" sz="2400" i="1" dirty="0" smtClean="0">
                <a:ea typeface="SimSun" pitchFamily="2" charset="-122"/>
              </a:rPr>
              <a:t>object</a:t>
            </a:r>
            <a:r>
              <a:rPr lang="en-US" altLang="zh-CN" sz="2400" dirty="0" smtClean="0">
                <a:ea typeface="SimSun" pitchFamily="2" charset="-122"/>
              </a:rPr>
              <a:t>  that has the ability to display characters on the screen</a:t>
            </a:r>
          </a:p>
          <a:p>
            <a:pPr lvl="1">
              <a:spcBef>
                <a:spcPct val="60000"/>
              </a:spcBef>
            </a:pPr>
            <a:r>
              <a:rPr lang="en-US" altLang="zh-CN" sz="2000" dirty="0" smtClean="0">
                <a:ea typeface="SimSun" pitchFamily="2" charset="-122"/>
              </a:rPr>
              <a:t>using its </a:t>
            </a:r>
            <a:r>
              <a:rPr lang="en-US" altLang="zh-CN" sz="2000" dirty="0" err="1" smtClean="0">
                <a:ea typeface="SimSun" pitchFamily="2" charset="-122"/>
              </a:rPr>
              <a:t>println</a:t>
            </a:r>
            <a:r>
              <a:rPr lang="en-US" altLang="zh-CN" sz="2000" dirty="0" smtClean="0">
                <a:ea typeface="SimSun" pitchFamily="2" charset="-122"/>
              </a:rPr>
              <a:t> </a:t>
            </a:r>
            <a:r>
              <a:rPr lang="en-US" altLang="zh-CN" sz="2000" i="1" dirty="0" smtClean="0">
                <a:ea typeface="SimSun" pitchFamily="2" charset="-122"/>
              </a:rPr>
              <a:t>method</a:t>
            </a:r>
          </a:p>
          <a:p>
            <a:pPr>
              <a:spcBef>
                <a:spcPct val="60000"/>
              </a:spcBef>
            </a:pPr>
            <a:r>
              <a:rPr lang="en-US" altLang="zh-CN" sz="2400" dirty="0" smtClean="0">
                <a:ea typeface="SimSun" pitchFamily="2" charset="-122"/>
              </a:rPr>
              <a:t>The </a:t>
            </a:r>
            <a:r>
              <a:rPr lang="en-US" altLang="zh-CN" sz="2400" b="1" dirty="0" err="1" smtClean="0"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println</a:t>
            </a:r>
            <a:r>
              <a:rPr lang="en-US" altLang="zh-CN" sz="2400" dirty="0" smtClean="0">
                <a:ea typeface="SimSun" pitchFamily="2" charset="-122"/>
              </a:rPr>
              <a:t> method takes a single </a:t>
            </a:r>
            <a:r>
              <a:rPr lang="en-US" altLang="zh-CN" sz="2400" i="1" dirty="0" smtClean="0">
                <a:ea typeface="SimSun" pitchFamily="2" charset="-122"/>
              </a:rPr>
              <a:t>parameter</a:t>
            </a:r>
          </a:p>
          <a:p>
            <a:pPr lvl="1">
              <a:spcBef>
                <a:spcPct val="60000"/>
              </a:spcBef>
            </a:pPr>
            <a:r>
              <a:rPr lang="en-US" altLang="zh-CN" sz="2000" dirty="0" smtClean="0">
                <a:ea typeface="SimSun" pitchFamily="2" charset="-122"/>
              </a:rPr>
              <a:t>A character string to be displayed on the screen</a:t>
            </a:r>
          </a:p>
          <a:p>
            <a:pPr>
              <a:spcBef>
                <a:spcPct val="60000"/>
              </a:spcBef>
            </a:pPr>
            <a:r>
              <a:rPr lang="en-US" altLang="zh-CN" sz="2400" dirty="0" smtClean="0">
                <a:ea typeface="SimSun" pitchFamily="2" charset="-122"/>
              </a:rPr>
              <a:t>The value that we supply for the parameter is called the </a:t>
            </a:r>
            <a:r>
              <a:rPr lang="en-US" altLang="zh-CN" sz="2400" i="1" dirty="0" smtClean="0">
                <a:ea typeface="SimSun" pitchFamily="2" charset="-122"/>
              </a:rPr>
              <a:t>argument</a:t>
            </a:r>
            <a:r>
              <a:rPr lang="en-US" altLang="zh-CN" sz="2400" dirty="0" smtClean="0">
                <a:ea typeface="SimSun" pitchFamily="2" charset="-122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2" name="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7150" y="5991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3104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700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745275" y="2577848"/>
            <a:ext cx="7829550" cy="1693069"/>
            <a:chOff x="868867" y="4738687"/>
            <a:chExt cx="7829550" cy="1693069"/>
          </a:xfrm>
        </p:grpSpPr>
        <p:sp>
          <p:nvSpPr>
            <p:cNvPr id="4" name="Text Box 4"/>
            <p:cNvSpPr txBox="1">
              <a:spLocks noChangeArrowheads="1"/>
            </p:cNvSpPr>
            <p:nvPr/>
          </p:nvSpPr>
          <p:spPr bwMode="auto">
            <a:xfrm>
              <a:off x="868867" y="4738687"/>
              <a:ext cx="78295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Ctr="1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1800" b="1">
                  <a:latin typeface="Courier New" pitchFamily="49" charset="0"/>
                  <a:ea typeface="SimSun" pitchFamily="2" charset="-122"/>
                </a:rPr>
                <a:t>System.out.println ("Whatever you are, be a good one.");</a:t>
              </a:r>
            </a:p>
          </p:txBody>
        </p:sp>
        <p:sp>
          <p:nvSpPr>
            <p:cNvPr id="5" name="Text Box 6"/>
            <p:cNvSpPr txBox="1">
              <a:spLocks noChangeArrowheads="1"/>
            </p:cNvSpPr>
            <p:nvPr/>
          </p:nvSpPr>
          <p:spPr bwMode="auto">
            <a:xfrm>
              <a:off x="1295400" y="5730081"/>
              <a:ext cx="863600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Ctr="1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solidFill>
                    <a:schemeClr val="hlink"/>
                  </a:solidFill>
                  <a:latin typeface="Arial Unicode MS" pitchFamily="34" charset="-128"/>
                  <a:ea typeface="SimSun" pitchFamily="2" charset="-122"/>
                </a:rPr>
                <a:t>object</a:t>
              </a:r>
            </a:p>
          </p:txBody>
        </p:sp>
        <p:sp>
          <p:nvSpPr>
            <p:cNvPr id="6" name="AutoShape 7"/>
            <p:cNvSpPr>
              <a:spLocks/>
            </p:cNvSpPr>
            <p:nvPr/>
          </p:nvSpPr>
          <p:spPr bwMode="auto">
            <a:xfrm rot="16200000">
              <a:off x="1337576" y="4758422"/>
              <a:ext cx="624681" cy="1318635"/>
            </a:xfrm>
            <a:prstGeom prst="leftBrace">
              <a:avLst>
                <a:gd name="adj1" fmla="val 8640"/>
                <a:gd name="adj2" fmla="val 50000"/>
              </a:avLst>
            </a:prstGeom>
            <a:noFill/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eaVert" wrap="square" anchor="ctr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400">
                <a:latin typeface="Times" pitchFamily="-48" charset="0"/>
                <a:ea typeface="MS PGothic" pitchFamily="34" charset="-128"/>
              </a:endParaRPr>
            </a:p>
          </p:txBody>
        </p:sp>
        <p:grpSp>
          <p:nvGrpSpPr>
            <p:cNvPr id="7" name="Group 8"/>
            <p:cNvGrpSpPr>
              <a:grpSpLocks/>
            </p:cNvGrpSpPr>
            <p:nvPr/>
          </p:nvGrpSpPr>
          <p:grpSpPr bwMode="auto">
            <a:xfrm>
              <a:off x="2589216" y="5105400"/>
              <a:ext cx="1031875" cy="1212850"/>
              <a:chOff x="1500" y="2928"/>
              <a:chExt cx="650" cy="764"/>
            </a:xfrm>
          </p:grpSpPr>
          <p:sp>
            <p:nvSpPr>
              <p:cNvPr id="10" name="Text Box 9"/>
              <p:cNvSpPr txBox="1">
                <a:spLocks noChangeArrowheads="1"/>
              </p:cNvSpPr>
              <p:nvPr/>
            </p:nvSpPr>
            <p:spPr bwMode="auto">
              <a:xfrm>
                <a:off x="1500" y="3250"/>
                <a:ext cx="650" cy="44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 wrap="none" anchorCtr="1">
                <a:spAutoFit/>
              </a:bodyPr>
              <a:lstStyle>
                <a:lvl1pPr eaLnBrk="0" hangingPunct="0">
                  <a:spcBef>
                    <a:spcPct val="20000"/>
                  </a:spcBef>
                  <a:buChar char="•"/>
                  <a:defRPr sz="28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2pPr>
                <a:lvl3pPr marL="1143000" indent="-228600" eaLnBrk="0" hangingPunct="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3pPr>
                <a:lvl4pPr marL="1600200" indent="-228600" eaLnBrk="0" hangingPunct="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4pPr>
                <a:lvl5pPr marL="2057400" indent="-228600" eaLnBrk="0" hangingPunct="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charset="0"/>
                    <a:cs typeface="Arial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r>
                  <a:rPr lang="en-US" altLang="zh-CN" sz="2000" b="1">
                    <a:solidFill>
                      <a:schemeClr val="hlink"/>
                    </a:solidFill>
                    <a:latin typeface="Arial Unicode MS" pitchFamily="34" charset="-128"/>
                    <a:ea typeface="SimSun" pitchFamily="2" charset="-122"/>
                  </a:rPr>
                  <a:t>method</a:t>
                </a:r>
              </a:p>
              <a:p>
                <a:pPr algn="ctr">
                  <a:spcBef>
                    <a:spcPct val="0"/>
                  </a:spcBef>
                  <a:buFontTx/>
                  <a:buNone/>
                </a:pPr>
                <a:r>
                  <a:rPr lang="en-US" altLang="zh-CN" sz="2000" b="1">
                    <a:solidFill>
                      <a:schemeClr val="hlink"/>
                    </a:solidFill>
                    <a:latin typeface="Arial Unicode MS" pitchFamily="34" charset="-128"/>
                    <a:ea typeface="SimSun" pitchFamily="2" charset="-122"/>
                  </a:rPr>
                  <a:t>name</a:t>
                </a:r>
              </a:p>
            </p:txBody>
          </p:sp>
          <p:sp>
            <p:nvSpPr>
              <p:cNvPr id="11" name="Line 10"/>
              <p:cNvSpPr>
                <a:spLocks noChangeShapeType="1"/>
              </p:cNvSpPr>
              <p:nvPr/>
            </p:nvSpPr>
            <p:spPr bwMode="auto">
              <a:xfrm flipV="1">
                <a:off x="1739" y="2928"/>
                <a:ext cx="0" cy="288"/>
              </a:xfrm>
              <a:prstGeom prst="line">
                <a:avLst/>
              </a:prstGeom>
              <a:noFill/>
              <a:ln w="19050">
                <a:solidFill>
                  <a:srgbClr val="FF0000"/>
                </a:solidFill>
                <a:round/>
                <a:headEnd type="none" w="sm" len="sm"/>
                <a:tailEnd type="triangle" w="lg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8" name="Text Box 12"/>
            <p:cNvSpPr txBox="1">
              <a:spLocks noChangeArrowheads="1"/>
            </p:cNvSpPr>
            <p:nvPr/>
          </p:nvSpPr>
          <p:spPr bwMode="auto">
            <a:xfrm>
              <a:off x="4271459" y="5730081"/>
              <a:ext cx="4117975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Ctr="1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000" b="1">
                  <a:solidFill>
                    <a:schemeClr val="hlink"/>
                  </a:solidFill>
                  <a:latin typeface="Arial Unicode MS" pitchFamily="34" charset="-128"/>
                  <a:ea typeface="SimSun" pitchFamily="2" charset="-122"/>
                </a:rPr>
                <a:t>information provided to the method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zh-CN" sz="2000" b="1" smtClean="0">
                  <a:solidFill>
                    <a:schemeClr val="hlink"/>
                  </a:solidFill>
                  <a:latin typeface="Arial Unicode MS" pitchFamily="34" charset="-128"/>
                  <a:ea typeface="SimSun" pitchFamily="2" charset="-122"/>
                </a:rPr>
                <a:t>(argument)</a:t>
              </a:r>
              <a:endParaRPr lang="en-US" altLang="zh-CN" sz="2000" b="1">
                <a:solidFill>
                  <a:schemeClr val="hlink"/>
                </a:solidFill>
                <a:latin typeface="Arial Unicode MS" pitchFamily="34" charset="-128"/>
                <a:ea typeface="SimSun" pitchFamily="2" charset="-122"/>
              </a:endParaRPr>
            </a:p>
          </p:txBody>
        </p:sp>
        <p:sp>
          <p:nvSpPr>
            <p:cNvPr id="9" name="AutoShape 13"/>
            <p:cNvSpPr>
              <a:spLocks/>
            </p:cNvSpPr>
            <p:nvPr/>
          </p:nvSpPr>
          <p:spPr bwMode="auto">
            <a:xfrm rot="16200000">
              <a:off x="5629406" y="3070411"/>
              <a:ext cx="777080" cy="4542259"/>
            </a:xfrm>
            <a:prstGeom prst="leftBrace">
              <a:avLst>
                <a:gd name="adj1" fmla="val 29987"/>
                <a:gd name="adj2" fmla="val 49329"/>
              </a:avLst>
            </a:prstGeom>
            <a:noFill/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eaVert" wrap="square" anchor="ctr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charset="0"/>
                  <a:cs typeface="Arial" charset="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charset="0"/>
                  <a:cs typeface="Arial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400">
                <a:latin typeface="Times" pitchFamily="-48" charset="0"/>
                <a:ea typeface="MS PGothic" pitchFamily="34" charset="-128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406699" y="401444"/>
            <a:ext cx="20852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>
                <a:solidFill>
                  <a:srgbClr val="0070C0"/>
                </a:solidFill>
              </a:rPr>
              <a:t>Summary</a:t>
            </a:r>
            <a:endParaRPr lang="en-US" sz="3200">
              <a:solidFill>
                <a:srgbClr val="0070C0"/>
              </a:solidFill>
            </a:endParaRPr>
          </a:p>
        </p:txBody>
      </p:sp>
      <p:pic>
        <p:nvPicPr>
          <p:cNvPr id="1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7524" y="551513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37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830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</p:spPr>
        <p:txBody>
          <a:bodyPr lIns="92075" tIns="46038" rIns="92075" bIns="46038"/>
          <a:lstStyle/>
          <a:p>
            <a:r>
              <a:rPr lang="en-US" altLang="zh-CN" smtClean="0">
                <a:ea typeface="SimSun" pitchFamily="2" charset="-122"/>
              </a:rPr>
              <a:t>The print Method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025912" y="1364592"/>
            <a:ext cx="8118088" cy="5303837"/>
          </a:xfrm>
          <a:noFill/>
        </p:spPr>
        <p:txBody>
          <a:bodyPr lIns="92075" tIns="46038" rIns="92075" bIns="46038"/>
          <a:lstStyle/>
          <a:p>
            <a:pPr>
              <a:spcBef>
                <a:spcPct val="90000"/>
              </a:spcBef>
            </a:pPr>
            <a:r>
              <a:rPr lang="en-US" altLang="zh-CN" sz="2800" smtClean="0">
                <a:ea typeface="SimSun" pitchFamily="2" charset="-122"/>
              </a:rPr>
              <a:t>The </a:t>
            </a:r>
            <a:r>
              <a:rPr lang="en-US" altLang="zh-CN" sz="2800" b="1" smtClean="0">
                <a:latin typeface="Courier New" pitchFamily="49" charset="0"/>
                <a:ea typeface="SimSun" pitchFamily="2" charset="-122"/>
              </a:rPr>
              <a:t>System.out</a:t>
            </a:r>
            <a:r>
              <a:rPr lang="en-US" altLang="zh-CN" sz="2800" smtClean="0">
                <a:ea typeface="SimSun" pitchFamily="2" charset="-122"/>
              </a:rPr>
              <a:t> object provides another service as well.</a:t>
            </a:r>
          </a:p>
          <a:p>
            <a:pPr>
              <a:spcBef>
                <a:spcPct val="90000"/>
              </a:spcBef>
            </a:pPr>
            <a:r>
              <a:rPr lang="en-US" altLang="zh-CN" sz="2800" smtClean="0">
                <a:ea typeface="SimSun" pitchFamily="2" charset="-122"/>
              </a:rPr>
              <a:t>The </a:t>
            </a:r>
            <a:r>
              <a:rPr lang="en-US" altLang="zh-CN" sz="2800" b="1" smtClean="0">
                <a:latin typeface="Courier New" pitchFamily="49" charset="0"/>
                <a:ea typeface="SimSun" pitchFamily="2" charset="-122"/>
              </a:rPr>
              <a:t>print</a:t>
            </a:r>
            <a:r>
              <a:rPr lang="en-US" altLang="zh-CN" sz="2800" smtClean="0">
                <a:ea typeface="SimSun" pitchFamily="2" charset="-122"/>
              </a:rPr>
              <a:t> method is similar to the </a:t>
            </a:r>
            <a:r>
              <a:rPr lang="en-US" altLang="zh-CN" sz="2800" b="1" smtClean="0">
                <a:latin typeface="Courier New" pitchFamily="49" charset="0"/>
                <a:ea typeface="SimSun" pitchFamily="2" charset="-122"/>
              </a:rPr>
              <a:t>println</a:t>
            </a:r>
            <a:r>
              <a:rPr lang="en-US" altLang="zh-CN" sz="2800" smtClean="0">
                <a:ea typeface="SimSun" pitchFamily="2" charset="-122"/>
              </a:rPr>
              <a:t> method, except that it does not advance to the next line.</a:t>
            </a:r>
          </a:p>
          <a:p>
            <a:pPr>
              <a:spcBef>
                <a:spcPct val="90000"/>
              </a:spcBef>
            </a:pPr>
            <a:r>
              <a:rPr lang="en-US" altLang="zh-CN" sz="2800" smtClean="0">
                <a:ea typeface="SimSun" pitchFamily="2" charset="-122"/>
              </a:rPr>
              <a:t>Therefore anything printed after a </a:t>
            </a:r>
            <a:r>
              <a:rPr lang="en-US" altLang="zh-CN" sz="2800" b="1" smtClean="0">
                <a:latin typeface="Courier New" pitchFamily="49" charset="0"/>
                <a:ea typeface="SimSun" pitchFamily="2" charset="-122"/>
              </a:rPr>
              <a:t>print</a:t>
            </a:r>
            <a:r>
              <a:rPr lang="en-US" altLang="zh-CN" sz="2800" smtClean="0">
                <a:ea typeface="SimSun" pitchFamily="2" charset="-122"/>
              </a:rPr>
              <a:t> statement will appear on the same line.</a:t>
            </a:r>
          </a:p>
          <a:p>
            <a:pPr>
              <a:spcBef>
                <a:spcPct val="90000"/>
              </a:spcBef>
            </a:pPr>
            <a:endParaRPr lang="en-US" altLang="zh-CN" sz="2800" smtClean="0">
              <a:ea typeface="SimSun" pitchFamily="2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83843" y="586081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7324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Footer Placeholder 4"/>
          <p:cNvSpPr txBox="1">
            <a:spLocks noGrp="1"/>
          </p:cNvSpPr>
          <p:nvPr/>
        </p:nvSpPr>
        <p:spPr bwMode="auto">
          <a:xfrm>
            <a:off x="3352800" y="6477000"/>
            <a:ext cx="5562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1200">
                <a:latin typeface="Times New Roman" pitchFamily="18" charset="0"/>
              </a:rPr>
              <a:t>Copyright © 2012 Pearson Education, Inc.</a:t>
            </a:r>
          </a:p>
        </p:txBody>
      </p:sp>
      <p:sp>
        <p:nvSpPr>
          <p:cNvPr id="7171" name="TextBox 5"/>
          <p:cNvSpPr txBox="1">
            <a:spLocks noChangeArrowheads="1"/>
          </p:cNvSpPr>
          <p:nvPr/>
        </p:nvSpPr>
        <p:spPr bwMode="auto">
          <a:xfrm>
            <a:off x="1028700" y="1256370"/>
            <a:ext cx="7886700" cy="4800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82880" tIns="137160" rIns="182880" bIns="13716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//********************************************************************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  Countdown.java       Author: Lewis/Loftus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  Demonstrates the difference between print and println.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//********************************************************************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400" b="1">
              <a:solidFill>
                <a:srgbClr val="008000"/>
              </a:solidFill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3366FF"/>
                </a:solidFill>
                <a:latin typeface="Courier New" pitchFamily="49" charset="0"/>
                <a:cs typeface="Courier New" pitchFamily="49" charset="0"/>
              </a:rPr>
              <a:t>public class </a:t>
            </a:r>
            <a:r>
              <a:rPr lang="en-US" altLang="en-US" sz="1400" b="1">
                <a:latin typeface="Courier New" pitchFamily="49" charset="0"/>
                <a:cs typeface="Courier New" pitchFamily="49" charset="0"/>
              </a:rPr>
              <a:t>Countdown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latin typeface="Courier New" pitchFamily="49" charset="0"/>
                <a:cs typeface="Courier New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//-----------------------------------------------------------------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//  Prints two lines of output representing a rocket countdown.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//-----------------------------------------------------------------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8000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altLang="en-US" sz="1400" b="1">
                <a:solidFill>
                  <a:srgbClr val="3366FF"/>
                </a:solidFill>
                <a:latin typeface="Courier New" pitchFamily="49" charset="0"/>
                <a:cs typeface="Courier New" pitchFamily="49" charset="0"/>
              </a:rPr>
              <a:t>public static void </a:t>
            </a:r>
            <a:r>
              <a:rPr lang="en-US" altLang="en-US" sz="1400" b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main (String[] args)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{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   System.out.print ("Three... ");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   System.out.print ("Two... ");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   System.out.print ("One... ");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   System.out.print ("Zero... ");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   System.out.println ("Liftoff!");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   System.out.println ("Houston, we have a problem.");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   }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1150938" y="214313"/>
            <a:ext cx="7793037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b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9pPr>
          </a:lstStyle>
          <a:p>
            <a:r>
              <a:rPr lang="en-US" altLang="zh-CN" kern="0" smtClean="0">
                <a:ea typeface="SimSun" pitchFamily="2" charset="-122"/>
              </a:rPr>
              <a:t>Countdown.java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190815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978032" y="1310791"/>
            <a:ext cx="7743825" cy="4476750"/>
            <a:chOff x="1012322" y="1514010"/>
            <a:chExt cx="7743825" cy="447675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2322" y="1514010"/>
              <a:ext cx="7743825" cy="4476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Rectangle 3"/>
            <p:cNvSpPr/>
            <p:nvPr/>
          </p:nvSpPr>
          <p:spPr bwMode="auto">
            <a:xfrm>
              <a:off x="1918010" y="1951463"/>
              <a:ext cx="2219092" cy="223025"/>
            </a:xfrm>
            <a:prstGeom prst="rect">
              <a:avLst/>
            </a:prstGeom>
            <a:solidFill>
              <a:schemeClr val="accent1">
                <a:alpha val="2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1918010" y="2267413"/>
              <a:ext cx="356839" cy="223025"/>
            </a:xfrm>
            <a:prstGeom prst="rect">
              <a:avLst/>
            </a:prstGeom>
            <a:solidFill>
              <a:schemeClr val="accent1">
                <a:alpha val="2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1918010" y="4479073"/>
              <a:ext cx="1550019" cy="223025"/>
            </a:xfrm>
            <a:prstGeom prst="rect">
              <a:avLst/>
            </a:prstGeom>
            <a:solidFill>
              <a:schemeClr val="accent1">
                <a:alpha val="2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7038975" y="6243638"/>
            <a:ext cx="1905000" cy="457200"/>
          </a:xfrm>
        </p:spPr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1150938" y="214313"/>
            <a:ext cx="7793037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b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Tahoma" pitchFamily="34" charset="0"/>
              </a:defRPr>
            </a:lvl9pPr>
          </a:lstStyle>
          <a:p>
            <a:r>
              <a:rPr lang="en-US" altLang="zh-CN" kern="0" smtClean="0">
                <a:ea typeface="SimSun" pitchFamily="2" charset="-122"/>
              </a:rPr>
              <a:t>Running Countdown.java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048972" y="4423899"/>
            <a:ext cx="6615818" cy="413234"/>
            <a:chOff x="1048972" y="4423899"/>
            <a:chExt cx="6615818" cy="413234"/>
          </a:xfrm>
        </p:grpSpPr>
        <p:sp>
          <p:nvSpPr>
            <p:cNvPr id="8" name="Rectangle 7"/>
            <p:cNvSpPr/>
            <p:nvPr/>
          </p:nvSpPr>
          <p:spPr bwMode="auto">
            <a:xfrm>
              <a:off x="1048972" y="4498879"/>
              <a:ext cx="4246252" cy="338254"/>
            </a:xfrm>
            <a:prstGeom prst="rect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757931" y="4423899"/>
              <a:ext cx="19068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Program output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27164" y="618420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65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879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</p:spPr>
        <p:txBody>
          <a:bodyPr lIns="92075" tIns="46038" rIns="92075" bIns="46038"/>
          <a:lstStyle/>
          <a:p>
            <a:r>
              <a:rPr lang="en-US" altLang="zh-CN" sz="3200" smtClean="0">
                <a:ea typeface="SimSun" pitchFamily="2" charset="-122"/>
              </a:rPr>
              <a:t>String Concatenation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138083" y="1522141"/>
            <a:ext cx="7426053" cy="4220737"/>
          </a:xfrm>
          <a:noFill/>
        </p:spPr>
        <p:txBody>
          <a:bodyPr lIns="92075" tIns="46038" rIns="92075" bIns="46038"/>
          <a:lstStyle/>
          <a:p>
            <a:pPr>
              <a:spcBef>
                <a:spcPct val="40000"/>
              </a:spcBef>
            </a:pPr>
            <a:r>
              <a:rPr lang="en-US" altLang="zh-CN" sz="2400" smtClean="0">
                <a:ea typeface="SimSun" pitchFamily="2" charset="-122"/>
              </a:rPr>
              <a:t>A string literal cannot be broken across two lines in a program.</a:t>
            </a:r>
          </a:p>
          <a:p>
            <a:pPr>
              <a:spcBef>
                <a:spcPct val="40000"/>
              </a:spcBef>
            </a:pPr>
            <a:endParaRPr lang="en-US" altLang="zh-CN" sz="2400" smtClean="0">
              <a:ea typeface="SimSun" pitchFamily="2" charset="-122"/>
            </a:endParaRPr>
          </a:p>
          <a:p>
            <a:pPr>
              <a:spcBef>
                <a:spcPct val="40000"/>
              </a:spcBef>
            </a:pPr>
            <a:r>
              <a:rPr lang="en-US" altLang="zh-CN" sz="2400" smtClean="0">
                <a:ea typeface="SimSun" pitchFamily="2" charset="-122"/>
              </a:rPr>
              <a:t>The </a:t>
            </a:r>
            <a:r>
              <a:rPr lang="en-US" altLang="zh-CN" sz="2400" i="1" smtClean="0">
                <a:ea typeface="SimSun" pitchFamily="2" charset="-122"/>
              </a:rPr>
              <a:t>string concatenation operator</a:t>
            </a:r>
            <a:r>
              <a:rPr lang="en-US" altLang="zh-CN" sz="2400" smtClean="0">
                <a:ea typeface="SimSun" pitchFamily="2" charset="-122"/>
              </a:rPr>
              <a:t> (+) is used to append one string to the end of another.</a:t>
            </a:r>
          </a:p>
          <a:p>
            <a:pPr algn="ctr">
              <a:spcBef>
                <a:spcPct val="40000"/>
              </a:spcBef>
              <a:buFontTx/>
              <a:buNone/>
            </a:pPr>
            <a:r>
              <a:rPr lang="en-US" altLang="zh-CN" sz="2400" b="1" smtClean="0">
                <a:latin typeface="Courier New" pitchFamily="49" charset="0"/>
                <a:ea typeface="SimSun" pitchFamily="2" charset="-122"/>
              </a:rPr>
              <a:t>"Peanut butter " + "and jelly"</a:t>
            </a:r>
          </a:p>
          <a:p>
            <a:pPr>
              <a:spcBef>
                <a:spcPct val="40000"/>
              </a:spcBef>
            </a:pPr>
            <a:endParaRPr lang="en-US" altLang="zh-CN" sz="2400" smtClean="0">
              <a:ea typeface="SimSun" pitchFamily="2" charset="-122"/>
            </a:endParaRPr>
          </a:p>
          <a:p>
            <a:pPr lvl="1">
              <a:spcBef>
                <a:spcPct val="40000"/>
              </a:spcBef>
            </a:pPr>
            <a:endParaRPr lang="en-US" altLang="zh-CN" sz="2000" smtClean="0">
              <a:ea typeface="SimSun" pitchFamily="2" charset="-122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C0B392-D7E7-4003-AF74-0BE1A52E6378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7525" y="534786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1305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52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Blends</Template>
  <TotalTime>2793</TotalTime>
  <Words>1006</Words>
  <Application>Microsoft Office PowerPoint</Application>
  <PresentationFormat>On-screen Show (4:3)</PresentationFormat>
  <Paragraphs>197</Paragraphs>
  <Slides>21</Slides>
  <Notes>2</Notes>
  <HiddenSlides>0</HiddenSlides>
  <MMClips>13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Blends</vt:lpstr>
      <vt:lpstr>Data and Expressions</vt:lpstr>
      <vt:lpstr>Objectives</vt:lpstr>
      <vt:lpstr>Character Strings</vt:lpstr>
      <vt:lpstr>The println Method</vt:lpstr>
      <vt:lpstr>PowerPoint Presentation</vt:lpstr>
      <vt:lpstr>The print Method</vt:lpstr>
      <vt:lpstr>PowerPoint Presentation</vt:lpstr>
      <vt:lpstr>PowerPoint Presentation</vt:lpstr>
      <vt:lpstr>String Concatenation</vt:lpstr>
      <vt:lpstr>The + Operator</vt:lpstr>
      <vt:lpstr>The + Operator</vt:lpstr>
      <vt:lpstr>The + Operator</vt:lpstr>
      <vt:lpstr>The + Operator</vt:lpstr>
      <vt:lpstr>The + Operator</vt:lpstr>
      <vt:lpstr>The + Operator</vt:lpstr>
      <vt:lpstr>Exercise</vt:lpstr>
      <vt:lpstr>Plustest.java in Notepad++</vt:lpstr>
      <vt:lpstr>Running Plustest</vt:lpstr>
      <vt:lpstr>Escape Sequences</vt:lpstr>
      <vt:lpstr>Escape Sequences</vt:lpstr>
      <vt:lpstr>Escape Sequences</vt:lpstr>
    </vt:vector>
  </TitlesOfParts>
  <Company>USF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Classes and Objects</dc:title>
  <dc:creator>Rollins Turner</dc:creator>
  <cp:lastModifiedBy>Rollins</cp:lastModifiedBy>
  <cp:revision>87</cp:revision>
  <cp:lastPrinted>2016-01-15T01:29:27Z</cp:lastPrinted>
  <dcterms:created xsi:type="dcterms:W3CDTF">2004-08-25T15:48:26Z</dcterms:created>
  <dcterms:modified xsi:type="dcterms:W3CDTF">2016-01-19T01:40:04Z</dcterms:modified>
</cp:coreProperties>
</file>

<file path=docProps/thumbnail.jpeg>
</file>